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9" r:id="rId3"/>
    <p:sldId id="257" r:id="rId4"/>
    <p:sldId id="296" r:id="rId5"/>
    <p:sldId id="280" r:id="rId6"/>
    <p:sldId id="285" r:id="rId7"/>
    <p:sldId id="297" r:id="rId8"/>
    <p:sldId id="283" r:id="rId9"/>
    <p:sldId id="282" r:id="rId10"/>
    <p:sldId id="286" r:id="rId11"/>
    <p:sldId id="288" r:id="rId12"/>
    <p:sldId id="287" r:id="rId13"/>
    <p:sldId id="292" r:id="rId14"/>
    <p:sldId id="271" r:id="rId15"/>
    <p:sldId id="29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20B6"/>
    <a:srgbClr val="006600"/>
    <a:srgbClr val="FFFF00"/>
    <a:srgbClr val="996600"/>
    <a:srgbClr val="A50021"/>
    <a:srgbClr val="3217FD"/>
    <a:srgbClr val="000000"/>
    <a:srgbClr val="9E28E0"/>
    <a:srgbClr val="21E721"/>
    <a:srgbClr val="D434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32924F-9FAE-4A11-B8FB-685A5A2FA5BE}" type="datetimeFigureOut">
              <a:rPr lang="en-IN" smtClean="0"/>
              <a:t>08-12-2024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14F90-E192-455B-83EC-2529F76D525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54857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4F90-E192-455B-83EC-2529F76D525F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61987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4F90-E192-455B-83EC-2529F76D525F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93961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4F90-E192-455B-83EC-2529F76D525F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02704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BB5D7-2211-A80F-926C-D9F4A2A10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5751D0-A4B0-28C2-BE2C-3D2CDCCDAA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01694E-FEAA-29CC-7B3C-65BA3DC27F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40B14-0456-8E2F-05B6-5E42E6205A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4F90-E192-455B-83EC-2529F76D525F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45783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6D764-317E-1C46-3314-428BB691A7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8F6544-1875-FB81-0CD0-06C228F060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5A57D-61B1-F231-4B44-0CD22A3E5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DACA-57B1-4A80-A99D-AFFC53CE6F29}" type="datetimeFigureOut">
              <a:rPr lang="en-IN" smtClean="0"/>
              <a:t>08-12-2024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7F494B-B166-DD1D-92EF-442B572BF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CAE9C-337E-EC22-7276-522D4EED7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DDE6F-3688-45F9-A911-F5041A3C272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8120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34FC9-AE4B-41E6-0786-D8C1CCB91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FC87EF-BC84-4156-D433-8550351263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792E8-5AEE-9A6E-8345-433762C98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DACA-57B1-4A80-A99D-AFFC53CE6F29}" type="datetimeFigureOut">
              <a:rPr lang="en-IN" smtClean="0"/>
              <a:t>08-12-2024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76D6C-0D73-F505-378C-393A76D0D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12281-6E89-0722-51FC-7C2541402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DDE6F-3688-45F9-A911-F5041A3C272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16729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A80167-3F80-8D39-36FC-5FE73127FC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D1CD48-5909-4EE7-34AF-1C323D0A5F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075386-B0C1-98C0-A17A-72E07C069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DACA-57B1-4A80-A99D-AFFC53CE6F29}" type="datetimeFigureOut">
              <a:rPr lang="en-IN" smtClean="0"/>
              <a:t>08-12-2024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9192E-4DA0-9D68-F614-BBBBE1334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FFDB4-4B30-C97A-B575-ED4557016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DDE6F-3688-45F9-A911-F5041A3C272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39116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EE922-F4F1-2E57-6A73-55D0C7162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D2DA9-76EF-716B-FE73-5F655EC5AF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BD287E-B970-0227-2240-5D648E26F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DACA-57B1-4A80-A99D-AFFC53CE6F29}" type="datetimeFigureOut">
              <a:rPr lang="en-IN" smtClean="0"/>
              <a:t>08-12-2024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ACEA6D-402E-4F84-2CDB-19870E14F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268C9D-6CA4-6A37-BCA2-9A7AA4CCD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DDE6F-3688-45F9-A911-F5041A3C272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75477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39C47-6886-F43D-008F-2B97664EA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58227-954C-B414-D4BA-4838AD9800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EBD6C-D562-3CAC-7B4B-0714CDF07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DACA-57B1-4A80-A99D-AFFC53CE6F29}" type="datetimeFigureOut">
              <a:rPr lang="en-IN" smtClean="0"/>
              <a:t>08-12-2024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87325-E456-27D3-06AA-3782E19E3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99D8E0-E7F9-15B0-07D0-515F86B81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DDE6F-3688-45F9-A911-F5041A3C272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04820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26423-95F0-8B11-AC92-21FDFAFA2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3B150-AC56-7173-5972-2C1796EEF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D2E737-3478-EF99-CB90-5F394FB5BB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9ECDF0-21DD-2977-278A-83BD7640E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DACA-57B1-4A80-A99D-AFFC53CE6F29}" type="datetimeFigureOut">
              <a:rPr lang="en-IN" smtClean="0"/>
              <a:t>08-12-2024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D0A84F-C968-A44A-2C2B-3D8AFA0CE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BF002F-928E-55F9-3CB9-C0E153EA9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DDE6F-3688-45F9-A911-F5041A3C272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09045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4E90A-B1F7-291D-37E9-5A8BD0059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B56EE-B6C0-FFC2-7E01-0A1CB11FB3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76C730-33D2-E839-DC82-F6338D88D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9B4170-704A-3293-0CF7-D4AAFE5B09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864C15-FE11-0E8D-F965-75A9EEF06F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7F7DC6-CE03-3BA4-AAD0-913E1A2B4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DACA-57B1-4A80-A99D-AFFC53CE6F29}" type="datetimeFigureOut">
              <a:rPr lang="en-IN" smtClean="0"/>
              <a:t>08-12-2024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F4B173-9B36-E982-F234-B4F4A6FBD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58D31D-CFD7-74C7-AA99-DD10FD8F0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DDE6F-3688-45F9-A911-F5041A3C272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104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FBE1B-F404-EE00-B392-DD532C49D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6B6D5A-D8ED-265A-D436-E083E3CC9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DACA-57B1-4A80-A99D-AFFC53CE6F29}" type="datetimeFigureOut">
              <a:rPr lang="en-IN" smtClean="0"/>
              <a:t>08-12-2024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D79694-0F9F-8778-6EC1-DEF93EAD1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BAC789-CF59-DEAE-338D-419152FD2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DDE6F-3688-45F9-A911-F5041A3C272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42084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26B79B-98DB-D120-B733-DCEE22F08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DACA-57B1-4A80-A99D-AFFC53CE6F29}" type="datetimeFigureOut">
              <a:rPr lang="en-IN" smtClean="0"/>
              <a:t>08-12-2024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124922-0706-CE3B-5545-5470877D3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FB2F42-D7A0-BFFF-9FF0-7801B399C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DDE6F-3688-45F9-A911-F5041A3C272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19673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10A85-6FF0-E198-C283-ED18F5BDE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E30C6A-1921-89FB-6539-3BA86333A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48D982-7FFA-8F38-CA5C-BB6BEBBA43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2B2EB8-EA6C-0255-92F0-AEE3E0388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DACA-57B1-4A80-A99D-AFFC53CE6F29}" type="datetimeFigureOut">
              <a:rPr lang="en-IN" smtClean="0"/>
              <a:t>08-12-2024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59FE35-AB3A-7AA0-8C9F-4D23EB23E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FE5199-8D35-B330-2711-916DF8E4F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DDE6F-3688-45F9-A911-F5041A3C272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75305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AFAC6-0C6E-4CB2-C218-39189C081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E9934F-1426-1CC0-78E3-36D7574BB8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85F6AE-666B-4EC1-EF6B-8B17696B37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EFAB55-C400-1361-3640-CC32F3BA3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DACA-57B1-4A80-A99D-AFFC53CE6F29}" type="datetimeFigureOut">
              <a:rPr lang="en-IN" smtClean="0"/>
              <a:t>08-12-2024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9A9B0C-BB6E-3469-00EC-748127B6D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75812F-1BC6-4386-B0E8-599CEA60F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DDE6F-3688-45F9-A911-F5041A3C272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21433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F5EC4D-1C21-1001-7AFC-E9116F725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DF3D45-4063-C898-835E-D7C6674BD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2ED1E-223A-97AD-031E-0272040268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3DACA-57B1-4A80-A99D-AFFC53CE6F29}" type="datetimeFigureOut">
              <a:rPr lang="en-IN" smtClean="0"/>
              <a:t>08-12-2024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A67C5-6E2A-7447-793F-63A85BEF5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3760D2-CA1A-6450-F236-5E7386675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DDE6F-3688-45F9-A911-F5041A3C272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65215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2" Type="http://schemas.openxmlformats.org/officeDocument/2006/relationships/image" Target="../media/image44.png"/><Relationship Id="rId16" Type="http://schemas.openxmlformats.org/officeDocument/2006/relationships/image" Target="../media/image58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sv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svg"/><Relationship Id="rId4" Type="http://schemas.openxmlformats.org/officeDocument/2006/relationships/image" Target="../media/image46.svg"/><Relationship Id="rId9" Type="http://schemas.openxmlformats.org/officeDocument/2006/relationships/image" Target="../media/image51.png"/><Relationship Id="rId14" Type="http://schemas.openxmlformats.org/officeDocument/2006/relationships/image" Target="../media/image5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18" Type="http://schemas.openxmlformats.org/officeDocument/2006/relationships/image" Target="../media/image2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svg"/><Relationship Id="rId4" Type="http://schemas.openxmlformats.org/officeDocument/2006/relationships/image" Target="../media/image11.jpeg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3" Type="http://schemas.openxmlformats.org/officeDocument/2006/relationships/image" Target="../media/image32.jpe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E71923-65CE-B235-A88A-3A9B0100B6D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B76ED8-134E-5A8B-FB1B-5C37AD0C4195}"/>
              </a:ext>
            </a:extLst>
          </p:cNvPr>
          <p:cNvSpPr txBox="1"/>
          <p:nvPr/>
        </p:nvSpPr>
        <p:spPr>
          <a:xfrm>
            <a:off x="929148" y="1633560"/>
            <a:ext cx="103337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6000" b="1" spc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  <a:t>MUSIC AND DANCE FORMS IN INDIA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2732D8-3A1F-10C3-72F5-429E4D6F805F}"/>
              </a:ext>
            </a:extLst>
          </p:cNvPr>
          <p:cNvSpPr txBox="1"/>
          <p:nvPr/>
        </p:nvSpPr>
        <p:spPr>
          <a:xfrm>
            <a:off x="929148" y="3692013"/>
            <a:ext cx="10333704" cy="646331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b="1" spc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elix Titling" panose="04060505060202020A04" pitchFamily="82" charset="0"/>
              </a:rPr>
              <a:t>Exploring Ancient roots, TECHNIQUES AND GLOBAL RELEVANCE</a:t>
            </a:r>
          </a:p>
        </p:txBody>
      </p:sp>
    </p:spTree>
    <p:extLst>
      <p:ext uri="{BB962C8B-B14F-4D97-AF65-F5344CB8AC3E}">
        <p14:creationId xmlns:p14="http://schemas.microsoft.com/office/powerpoint/2010/main" val="1358574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xagon 3">
            <a:extLst>
              <a:ext uri="{FF2B5EF4-FFF2-40B4-BE49-F238E27FC236}">
                <a16:creationId xmlns:a16="http://schemas.microsoft.com/office/drawing/2014/main" id="{55692057-B436-2C84-C04C-95324EFE644F}"/>
              </a:ext>
            </a:extLst>
          </p:cNvPr>
          <p:cNvSpPr/>
          <p:nvPr/>
        </p:nvSpPr>
        <p:spPr>
          <a:xfrm>
            <a:off x="796413" y="1391247"/>
            <a:ext cx="4454013" cy="4227871"/>
          </a:xfrm>
          <a:prstGeom prst="hexagon">
            <a:avLst/>
          </a:prstGeom>
          <a:solidFill>
            <a:schemeClr val="tx1">
              <a:lumMod val="85000"/>
              <a:lumOff val="1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6BE6A0-6123-3290-0959-A5ED95AE9AFB}"/>
              </a:ext>
            </a:extLst>
          </p:cNvPr>
          <p:cNvSpPr txBox="1"/>
          <p:nvPr/>
        </p:nvSpPr>
        <p:spPr>
          <a:xfrm>
            <a:off x="950042" y="570282"/>
            <a:ext cx="41467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Elephant" panose="02020904090505020303" pitchFamily="18" charset="0"/>
              </a:rPr>
              <a:t>SOLUTIONS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A006A244-0745-5992-7F58-47702EFAD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1653" y="1617406"/>
            <a:ext cx="2969342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High Tower Text" panose="02040502050506030303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igh Tower Text" panose="02040502050506030303" pitchFamily="18" charset="0"/>
              </a:rPr>
              <a:t>Use digital platforms like YouTube and VR for teaching and promotion.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High Tower Text" panose="02040502050506030303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igh Tower Text" panose="02040502050506030303" pitchFamily="18" charset="0"/>
              </a:rPr>
              <a:t>Provide government grants and subsidies for performers and artisans.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High Tower Text" panose="02040502050506030303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igh Tower Text" panose="02040502050506030303" pitchFamily="18" charset="0"/>
              </a:rPr>
              <a:t>Integrate traditional arts into school curriculums to promote awareness. </a:t>
            </a: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DE29544F-3A08-7534-7169-2AE31CA8897B}"/>
              </a:ext>
            </a:extLst>
          </p:cNvPr>
          <p:cNvSpPr/>
          <p:nvPr/>
        </p:nvSpPr>
        <p:spPr>
          <a:xfrm>
            <a:off x="6405734" y="1425660"/>
            <a:ext cx="4454013" cy="4227871"/>
          </a:xfrm>
          <a:prstGeom prst="hexagon">
            <a:avLst/>
          </a:prstGeom>
          <a:solidFill>
            <a:schemeClr val="tx1">
              <a:lumMod val="85000"/>
              <a:lumOff val="1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29E8EF5D-01B4-F867-05EF-45845F0646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8457" y="1435475"/>
            <a:ext cx="289558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High Tower Text" panose="02040502050506030303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igh Tower Text" panose="02040502050506030303" pitchFamily="18" charset="0"/>
              </a:rPr>
              <a:t>Decline in interest among younger generations.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High Tower Text" panose="02040502050506030303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igh Tower Text" panose="02040502050506030303" pitchFamily="18" charset="0"/>
              </a:rPr>
              <a:t>Limited accessibility for rural and global audiences.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High Tower Text" panose="02040502050506030303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igh Tower Text" panose="02040502050506030303" pitchFamily="18" charset="0"/>
              </a:rPr>
              <a:t>Loss of traditions due to inadequate documentation.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C8C94D-F3E4-A69F-1669-43F512881938}"/>
              </a:ext>
            </a:extLst>
          </p:cNvPr>
          <p:cNvSpPr txBox="1"/>
          <p:nvPr/>
        </p:nvSpPr>
        <p:spPr>
          <a:xfrm>
            <a:off x="6081892" y="649128"/>
            <a:ext cx="5101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Elephant" panose="02020904090505020303" pitchFamily="18" charset="0"/>
              </a:rPr>
              <a:t>CHALLENGES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99902F-1FFB-0071-5EB3-A5551C4CA2C8}"/>
              </a:ext>
            </a:extLst>
          </p:cNvPr>
          <p:cNvSpPr txBox="1"/>
          <p:nvPr/>
        </p:nvSpPr>
        <p:spPr>
          <a:xfrm>
            <a:off x="1191680" y="111994"/>
            <a:ext cx="98002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elix Titling" panose="04060505060202020A04" pitchFamily="82" charset="0"/>
              </a:rPr>
              <a:t>SUSTAINIBILITY AND ACCESSIBILITY</a:t>
            </a:r>
          </a:p>
        </p:txBody>
      </p:sp>
    </p:spTree>
    <p:extLst>
      <p:ext uri="{BB962C8B-B14F-4D97-AF65-F5344CB8AC3E}">
        <p14:creationId xmlns:p14="http://schemas.microsoft.com/office/powerpoint/2010/main" val="252762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506D44-D996-75E6-B750-D42820BFB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xagon 7">
            <a:extLst>
              <a:ext uri="{FF2B5EF4-FFF2-40B4-BE49-F238E27FC236}">
                <a16:creationId xmlns:a16="http://schemas.microsoft.com/office/drawing/2014/main" id="{D7FCC56E-54F5-B2E1-1E21-4281DCB1A3C7}"/>
              </a:ext>
            </a:extLst>
          </p:cNvPr>
          <p:cNvSpPr/>
          <p:nvPr/>
        </p:nvSpPr>
        <p:spPr>
          <a:xfrm>
            <a:off x="6405734" y="1425660"/>
            <a:ext cx="4454013" cy="4227871"/>
          </a:xfrm>
          <a:prstGeom prst="hexag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D2A7B7BB-9272-B4BE-238B-A4B0CF220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8457" y="1435475"/>
            <a:ext cx="289558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High Tower Text" panose="02040502050506030303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High Tower Text" panose="02040502050506030303" pitchFamily="18" charset="0"/>
              </a:rPr>
              <a:t>Decline in interest among younger generations.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High Tower Text" panose="02040502050506030303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High Tower Text" panose="02040502050506030303" pitchFamily="18" charset="0"/>
              </a:rPr>
              <a:t>Limited accessibility for rural and global audiences.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High Tower Text" panose="02040502050506030303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High Tower Text" panose="02040502050506030303" pitchFamily="18" charset="0"/>
              </a:rPr>
              <a:t>Loss of traditions due to inadequate documentation.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B5CA0D-4D62-4AED-2D77-3188DCBA0613}"/>
              </a:ext>
            </a:extLst>
          </p:cNvPr>
          <p:cNvSpPr txBox="1"/>
          <p:nvPr/>
        </p:nvSpPr>
        <p:spPr>
          <a:xfrm>
            <a:off x="6081892" y="649128"/>
            <a:ext cx="5101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000" dirty="0">
                <a:solidFill>
                  <a:srgbClr val="FF0000"/>
                </a:solidFill>
                <a:latin typeface="Elephant" panose="02020904090505020303" pitchFamily="18" charset="0"/>
              </a:rPr>
              <a:t>CHALLENGES</a:t>
            </a:r>
          </a:p>
        </p:txBody>
      </p:sp>
      <p:sp>
        <p:nvSpPr>
          <p:cNvPr id="2" name="Hexagon 1">
            <a:extLst>
              <a:ext uri="{FF2B5EF4-FFF2-40B4-BE49-F238E27FC236}">
                <a16:creationId xmlns:a16="http://schemas.microsoft.com/office/drawing/2014/main" id="{D9C9444D-8758-5AFF-C385-BB64FA0D5CB0}"/>
              </a:ext>
            </a:extLst>
          </p:cNvPr>
          <p:cNvSpPr/>
          <p:nvPr/>
        </p:nvSpPr>
        <p:spPr>
          <a:xfrm>
            <a:off x="796413" y="1391247"/>
            <a:ext cx="4454013" cy="4227871"/>
          </a:xfrm>
          <a:prstGeom prst="hexagon">
            <a:avLst/>
          </a:prstGeom>
          <a:solidFill>
            <a:schemeClr val="tx1">
              <a:lumMod val="85000"/>
              <a:lumOff val="1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545999-DA4D-64C9-39AB-0D2223E40EDF}"/>
              </a:ext>
            </a:extLst>
          </p:cNvPr>
          <p:cNvSpPr txBox="1"/>
          <p:nvPr/>
        </p:nvSpPr>
        <p:spPr>
          <a:xfrm>
            <a:off x="950042" y="570282"/>
            <a:ext cx="41467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Elephant" panose="02020904090505020303" pitchFamily="18" charset="0"/>
              </a:rPr>
              <a:t>SOLUTIONS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A7F82C2-74EA-4024-BBCB-19F124246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1653" y="1617406"/>
            <a:ext cx="2969342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High Tower Text" panose="02040502050506030303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igh Tower Text" panose="02040502050506030303" pitchFamily="18" charset="0"/>
              </a:rPr>
              <a:t>Use digital platforms like YouTube and VR for teaching and promotion.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High Tower Text" panose="02040502050506030303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igh Tower Text" panose="02040502050506030303" pitchFamily="18" charset="0"/>
              </a:rPr>
              <a:t>Provide government grants and subsidies for performers and artisans.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High Tower Text" panose="02040502050506030303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igh Tower Text" panose="02040502050506030303" pitchFamily="18" charset="0"/>
              </a:rPr>
              <a:t>Integrate traditional arts into school curriculums to promote awareness.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6269DA-6E4E-1A1E-27D1-11A9C45FBD09}"/>
              </a:ext>
            </a:extLst>
          </p:cNvPr>
          <p:cNvSpPr txBox="1"/>
          <p:nvPr/>
        </p:nvSpPr>
        <p:spPr>
          <a:xfrm>
            <a:off x="1191680" y="111994"/>
            <a:ext cx="98002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elix Titling" panose="04060505060202020A04" pitchFamily="82" charset="0"/>
              </a:rPr>
              <a:t>SUSTAINIBILITY AND ACCESSIBILITY</a:t>
            </a:r>
          </a:p>
        </p:txBody>
      </p:sp>
    </p:spTree>
    <p:extLst>
      <p:ext uri="{BB962C8B-B14F-4D97-AF65-F5344CB8AC3E}">
        <p14:creationId xmlns:p14="http://schemas.microsoft.com/office/powerpoint/2010/main" val="251751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1B70C9-DEEF-5487-D80B-7B6D9C509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xagon 3">
            <a:extLst>
              <a:ext uri="{FF2B5EF4-FFF2-40B4-BE49-F238E27FC236}">
                <a16:creationId xmlns:a16="http://schemas.microsoft.com/office/drawing/2014/main" id="{AE94C658-BBCC-CB61-3BD6-436962CC4F73}"/>
              </a:ext>
            </a:extLst>
          </p:cNvPr>
          <p:cNvSpPr/>
          <p:nvPr/>
        </p:nvSpPr>
        <p:spPr>
          <a:xfrm>
            <a:off x="796413" y="1391247"/>
            <a:ext cx="4454013" cy="4227871"/>
          </a:xfrm>
          <a:prstGeom prst="hexagon">
            <a:avLst/>
          </a:prstGeom>
          <a:solidFill>
            <a:srgbClr val="00B05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A7E0BD-06F4-CB2C-74FF-7D0AE48168A0}"/>
              </a:ext>
            </a:extLst>
          </p:cNvPr>
          <p:cNvSpPr txBox="1"/>
          <p:nvPr/>
        </p:nvSpPr>
        <p:spPr>
          <a:xfrm>
            <a:off x="950042" y="570282"/>
            <a:ext cx="41467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000" dirty="0">
                <a:solidFill>
                  <a:srgbClr val="00B050"/>
                </a:solidFill>
                <a:latin typeface="Elephant" panose="02020904090505020303" pitchFamily="18" charset="0"/>
              </a:rPr>
              <a:t>SOLUTIONS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3DA4FFB-2038-8335-9B6B-85CEDAE3D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1653" y="1617406"/>
            <a:ext cx="2969342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High Tower Text" panose="02040502050506030303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High Tower Text" panose="02040502050506030303" pitchFamily="18" charset="0"/>
              </a:rPr>
              <a:t>Use digital platforms like YouTube and VR for teaching and promotion.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High Tower Text" panose="02040502050506030303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High Tower Text" panose="02040502050506030303" pitchFamily="18" charset="0"/>
              </a:rPr>
              <a:t>Provide government grants and subsidies for performers and artisans.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High Tower Text" panose="02040502050506030303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High Tower Text" panose="02040502050506030303" pitchFamily="18" charset="0"/>
              </a:rPr>
              <a:t>Integrate traditional arts into school curriculums to promote awareness. </a:t>
            </a: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950D7414-ACCC-C71A-D895-768ECB16B877}"/>
              </a:ext>
            </a:extLst>
          </p:cNvPr>
          <p:cNvSpPr/>
          <p:nvPr/>
        </p:nvSpPr>
        <p:spPr>
          <a:xfrm>
            <a:off x="6405734" y="1425660"/>
            <a:ext cx="4454013" cy="4227871"/>
          </a:xfrm>
          <a:prstGeom prst="hexagon">
            <a:avLst/>
          </a:prstGeom>
          <a:solidFill>
            <a:schemeClr val="tx1">
              <a:lumMod val="85000"/>
              <a:lumOff val="1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1BA27CBD-649A-B614-9129-56100064A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8457" y="1435475"/>
            <a:ext cx="289558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High Tower Text" panose="02040502050506030303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igh Tower Text" panose="02040502050506030303" pitchFamily="18" charset="0"/>
              </a:rPr>
              <a:t>Decline in interest among younger generations.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High Tower Text" panose="02040502050506030303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igh Tower Text" panose="02040502050506030303" pitchFamily="18" charset="0"/>
              </a:rPr>
              <a:t>Limited accessibility for rural and global audiences.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High Tower Text" panose="02040502050506030303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igh Tower Text" panose="02040502050506030303" pitchFamily="18" charset="0"/>
              </a:rPr>
              <a:t>Loss of traditions due to inadequate documentation.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09A153-FC23-05F3-644B-FA224C194E88}"/>
              </a:ext>
            </a:extLst>
          </p:cNvPr>
          <p:cNvSpPr txBox="1"/>
          <p:nvPr/>
        </p:nvSpPr>
        <p:spPr>
          <a:xfrm>
            <a:off x="6081892" y="649128"/>
            <a:ext cx="5101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Elephant" panose="02020904090505020303" pitchFamily="18" charset="0"/>
              </a:rPr>
              <a:t>CHALLENGES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906316-5C98-2E5A-44A5-2E72E4D82FE5}"/>
              </a:ext>
            </a:extLst>
          </p:cNvPr>
          <p:cNvSpPr txBox="1"/>
          <p:nvPr/>
        </p:nvSpPr>
        <p:spPr>
          <a:xfrm>
            <a:off x="1191680" y="111994"/>
            <a:ext cx="98002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elix Titling" panose="04060505060202020A04" pitchFamily="82" charset="0"/>
              </a:rPr>
              <a:t>SUSTAINIBILITY AND ACCESSIBILITY</a:t>
            </a:r>
          </a:p>
        </p:txBody>
      </p:sp>
    </p:spTree>
    <p:extLst>
      <p:ext uri="{BB962C8B-B14F-4D97-AF65-F5344CB8AC3E}">
        <p14:creationId xmlns:p14="http://schemas.microsoft.com/office/powerpoint/2010/main" val="483993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37944B-9860-9769-A533-0B3DF2022B2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3063" y="2775"/>
            <a:ext cx="12197086" cy="6855225"/>
          </a:xfrm>
          <a:prstGeom prst="rect">
            <a:avLst/>
          </a:pr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A36773E7-7F11-408E-9680-1F6165148C17}"/>
              </a:ext>
            </a:extLst>
          </p:cNvPr>
          <p:cNvSpPr/>
          <p:nvPr/>
        </p:nvSpPr>
        <p:spPr>
          <a:xfrm flipH="1" flipV="1">
            <a:off x="2654120" y="3427527"/>
            <a:ext cx="1142928" cy="1640283"/>
          </a:xfrm>
          <a:custGeom>
            <a:avLst/>
            <a:gdLst>
              <a:gd name="connsiteX0" fmla="*/ 311658 w 678325"/>
              <a:gd name="connsiteY0" fmla="*/ 0 h 973504"/>
              <a:gd name="connsiteX1" fmla="*/ 349458 w 678325"/>
              <a:gd name="connsiteY1" fmla="*/ 41590 h 973504"/>
              <a:gd name="connsiteX2" fmla="*/ 678325 w 678325"/>
              <a:gd name="connsiteY2" fmla="*/ 957678 h 973504"/>
              <a:gd name="connsiteX3" fmla="*/ 677526 w 678325"/>
              <a:gd name="connsiteY3" fmla="*/ 973504 h 973504"/>
              <a:gd name="connsiteX4" fmla="*/ 0 w 678325"/>
              <a:gd name="connsiteY4" fmla="*/ 973504 h 973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325" h="973504">
                <a:moveTo>
                  <a:pt x="311658" y="0"/>
                </a:moveTo>
                <a:lnTo>
                  <a:pt x="349458" y="41590"/>
                </a:lnTo>
                <a:cubicBezTo>
                  <a:pt x="554908" y="290538"/>
                  <a:pt x="678325" y="609695"/>
                  <a:pt x="678325" y="957678"/>
                </a:cubicBezTo>
                <a:lnTo>
                  <a:pt x="677526" y="973504"/>
                </a:lnTo>
                <a:lnTo>
                  <a:pt x="0" y="973504"/>
                </a:lnTo>
                <a:close/>
              </a:path>
            </a:pathLst>
          </a:custGeom>
          <a:solidFill>
            <a:srgbClr val="F05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A280901C-347A-4378-8535-F5764CDDF2FD}"/>
              </a:ext>
            </a:extLst>
          </p:cNvPr>
          <p:cNvSpPr/>
          <p:nvPr/>
        </p:nvSpPr>
        <p:spPr>
          <a:xfrm flipH="1" flipV="1">
            <a:off x="3030401" y="3427527"/>
            <a:ext cx="1339230" cy="2121293"/>
          </a:xfrm>
          <a:custGeom>
            <a:avLst/>
            <a:gdLst>
              <a:gd name="connsiteX0" fmla="*/ 0 w 794830"/>
              <a:gd name="connsiteY0" fmla="*/ 0 h 1258982"/>
              <a:gd name="connsiteX1" fmla="*/ 77016 w 794830"/>
              <a:gd name="connsiteY1" fmla="*/ 37101 h 1258982"/>
              <a:gd name="connsiteX2" fmla="*/ 794830 w 794830"/>
              <a:gd name="connsiteY2" fmla="*/ 1243156 h 1258982"/>
              <a:gd name="connsiteX3" fmla="*/ 794031 w 794830"/>
              <a:gd name="connsiteY3" fmla="*/ 1258982 h 1258982"/>
              <a:gd name="connsiteX4" fmla="*/ 0 w 794830"/>
              <a:gd name="connsiteY4" fmla="*/ 1258982 h 1258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4830" h="1258982">
                <a:moveTo>
                  <a:pt x="0" y="0"/>
                </a:moveTo>
                <a:lnTo>
                  <a:pt x="77016" y="37101"/>
                </a:lnTo>
                <a:cubicBezTo>
                  <a:pt x="504579" y="269367"/>
                  <a:pt x="794830" y="722365"/>
                  <a:pt x="794830" y="1243156"/>
                </a:cubicBezTo>
                <a:lnTo>
                  <a:pt x="794031" y="1258982"/>
                </a:lnTo>
                <a:lnTo>
                  <a:pt x="0" y="1258982"/>
                </a:lnTo>
                <a:close/>
              </a:path>
            </a:pathLst>
          </a:custGeom>
          <a:solidFill>
            <a:srgbClr val="F69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6DE4DA10-34E0-4DE3-8243-440F99899136}"/>
              </a:ext>
            </a:extLst>
          </p:cNvPr>
          <p:cNvSpPr/>
          <p:nvPr/>
        </p:nvSpPr>
        <p:spPr>
          <a:xfrm flipH="1" flipV="1">
            <a:off x="3335582" y="3427527"/>
            <a:ext cx="2387219" cy="2222159"/>
          </a:xfrm>
          <a:custGeom>
            <a:avLst/>
            <a:gdLst>
              <a:gd name="connsiteX0" fmla="*/ 113789 w 1416809"/>
              <a:gd name="connsiteY0" fmla="*/ 0 h 1318846"/>
              <a:gd name="connsiteX1" fmla="*/ 1416809 w 1416809"/>
              <a:gd name="connsiteY1" fmla="*/ 1303020 h 1318846"/>
              <a:gd name="connsiteX2" fmla="*/ 1416010 w 1416809"/>
              <a:gd name="connsiteY2" fmla="*/ 1318846 h 1318846"/>
              <a:gd name="connsiteX3" fmla="*/ 0 w 1416809"/>
              <a:gd name="connsiteY3" fmla="*/ 1318846 h 1318846"/>
              <a:gd name="connsiteX4" fmla="*/ 0 w 1416809"/>
              <a:gd name="connsiteY4" fmla="*/ 5746 h 1318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6809" h="1318846">
                <a:moveTo>
                  <a:pt x="113789" y="0"/>
                </a:moveTo>
                <a:cubicBezTo>
                  <a:pt x="833427" y="0"/>
                  <a:pt x="1416809" y="583382"/>
                  <a:pt x="1416809" y="1303020"/>
                </a:cubicBezTo>
                <a:lnTo>
                  <a:pt x="1416010" y="1318846"/>
                </a:lnTo>
                <a:lnTo>
                  <a:pt x="0" y="1318846"/>
                </a:lnTo>
                <a:lnTo>
                  <a:pt x="0" y="5746"/>
                </a:lnTo>
                <a:close/>
              </a:path>
            </a:pathLst>
          </a:custGeom>
          <a:solidFill>
            <a:srgbClr val="F7D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2B4DF089-E68B-4BA9-BDA6-4EA7205DE0EA}"/>
              </a:ext>
            </a:extLst>
          </p:cNvPr>
          <p:cNvSpPr/>
          <p:nvPr/>
        </p:nvSpPr>
        <p:spPr>
          <a:xfrm>
            <a:off x="6469199" y="1208314"/>
            <a:ext cx="2387219" cy="2222159"/>
          </a:xfrm>
          <a:custGeom>
            <a:avLst/>
            <a:gdLst>
              <a:gd name="connsiteX0" fmla="*/ 113789 w 1416809"/>
              <a:gd name="connsiteY0" fmla="*/ 0 h 1318846"/>
              <a:gd name="connsiteX1" fmla="*/ 1416809 w 1416809"/>
              <a:gd name="connsiteY1" fmla="*/ 1303020 h 1318846"/>
              <a:gd name="connsiteX2" fmla="*/ 1416010 w 1416809"/>
              <a:gd name="connsiteY2" fmla="*/ 1318846 h 1318846"/>
              <a:gd name="connsiteX3" fmla="*/ 0 w 1416809"/>
              <a:gd name="connsiteY3" fmla="*/ 1318846 h 1318846"/>
              <a:gd name="connsiteX4" fmla="*/ 0 w 1416809"/>
              <a:gd name="connsiteY4" fmla="*/ 5746 h 1318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6809" h="1318846">
                <a:moveTo>
                  <a:pt x="113789" y="0"/>
                </a:moveTo>
                <a:cubicBezTo>
                  <a:pt x="833427" y="0"/>
                  <a:pt x="1416809" y="583382"/>
                  <a:pt x="1416809" y="1303020"/>
                </a:cubicBezTo>
                <a:lnTo>
                  <a:pt x="1416010" y="1318846"/>
                </a:lnTo>
                <a:lnTo>
                  <a:pt x="0" y="1318846"/>
                </a:lnTo>
                <a:lnTo>
                  <a:pt x="0" y="5746"/>
                </a:lnTo>
                <a:close/>
              </a:path>
            </a:pathLst>
          </a:custGeom>
          <a:solidFill>
            <a:srgbClr val="F7D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2C548E4D-A3A9-4843-AC76-FC7B01EAF904}"/>
              </a:ext>
            </a:extLst>
          </p:cNvPr>
          <p:cNvSpPr/>
          <p:nvPr/>
        </p:nvSpPr>
        <p:spPr>
          <a:xfrm>
            <a:off x="5730707" y="1362384"/>
            <a:ext cx="2782011" cy="2068089"/>
          </a:xfrm>
          <a:custGeom>
            <a:avLst/>
            <a:gdLst>
              <a:gd name="connsiteX0" fmla="*/ 740588 w 2782011"/>
              <a:gd name="connsiteY0" fmla="*/ 0 h 2068089"/>
              <a:gd name="connsiteX1" fmla="*/ 2782011 w 2782011"/>
              <a:gd name="connsiteY1" fmla="*/ 2041424 h 2068089"/>
              <a:gd name="connsiteX2" fmla="*/ 2780665 w 2782011"/>
              <a:gd name="connsiteY2" fmla="*/ 2068089 h 2068089"/>
              <a:gd name="connsiteX3" fmla="*/ 0 w 2782011"/>
              <a:gd name="connsiteY3" fmla="*/ 2068089 h 2068089"/>
              <a:gd name="connsiteX4" fmla="*/ 0 w 2782011"/>
              <a:gd name="connsiteY4" fmla="*/ 140651 h 2068089"/>
              <a:gd name="connsiteX5" fmla="*/ 133531 w 2782011"/>
              <a:gd name="connsiteY5" fmla="*/ 91778 h 2068089"/>
              <a:gd name="connsiteX6" fmla="*/ 740588 w 2782011"/>
              <a:gd name="connsiteY6" fmla="*/ 0 h 2068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82011" h="2068089">
                <a:moveTo>
                  <a:pt x="740588" y="0"/>
                </a:moveTo>
                <a:cubicBezTo>
                  <a:pt x="1868034" y="0"/>
                  <a:pt x="2782011" y="913977"/>
                  <a:pt x="2782011" y="2041424"/>
                </a:cubicBezTo>
                <a:lnTo>
                  <a:pt x="2780665" y="2068089"/>
                </a:lnTo>
                <a:lnTo>
                  <a:pt x="0" y="2068089"/>
                </a:lnTo>
                <a:lnTo>
                  <a:pt x="0" y="140651"/>
                </a:lnTo>
                <a:lnTo>
                  <a:pt x="133531" y="91778"/>
                </a:lnTo>
                <a:cubicBezTo>
                  <a:pt x="325300" y="32132"/>
                  <a:pt x="529191" y="0"/>
                  <a:pt x="740588" y="0"/>
                </a:cubicBezTo>
                <a:close/>
              </a:path>
            </a:pathLst>
          </a:custGeom>
          <a:solidFill>
            <a:srgbClr val="ECE7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226451E-3905-4C51-9034-8DC8778D53FD}"/>
              </a:ext>
            </a:extLst>
          </p:cNvPr>
          <p:cNvSpPr/>
          <p:nvPr/>
        </p:nvSpPr>
        <p:spPr>
          <a:xfrm>
            <a:off x="4369632" y="1516453"/>
            <a:ext cx="3774708" cy="1887354"/>
          </a:xfrm>
          <a:custGeom>
            <a:avLst/>
            <a:gdLst>
              <a:gd name="connsiteX0" fmla="*/ 1120140 w 2240280"/>
              <a:gd name="connsiteY0" fmla="*/ 0 h 1120140"/>
              <a:gd name="connsiteX1" fmla="*/ 2240280 w 2240280"/>
              <a:gd name="connsiteY1" fmla="*/ 1120140 h 1120140"/>
              <a:gd name="connsiteX2" fmla="*/ 0 w 2240280"/>
              <a:gd name="connsiteY2" fmla="*/ 1120140 h 1120140"/>
              <a:gd name="connsiteX3" fmla="*/ 1120140 w 2240280"/>
              <a:gd name="connsiteY3" fmla="*/ 0 h 1120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80" h="1120140">
                <a:moveTo>
                  <a:pt x="1120140" y="0"/>
                </a:moveTo>
                <a:cubicBezTo>
                  <a:pt x="1738776" y="0"/>
                  <a:pt x="2240280" y="501504"/>
                  <a:pt x="2240280" y="1120140"/>
                </a:cubicBezTo>
                <a:lnTo>
                  <a:pt x="0" y="1120140"/>
                </a:lnTo>
                <a:cubicBezTo>
                  <a:pt x="0" y="501504"/>
                  <a:pt x="501504" y="0"/>
                  <a:pt x="1120140" y="0"/>
                </a:cubicBezTo>
                <a:close/>
              </a:path>
            </a:pathLst>
          </a:custGeom>
          <a:solidFill>
            <a:srgbClr val="E1EE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4483AEE-4825-44CC-AB00-C036781C0B38}"/>
              </a:ext>
            </a:extLst>
          </p:cNvPr>
          <p:cNvGrpSpPr/>
          <p:nvPr/>
        </p:nvGrpSpPr>
        <p:grpSpPr>
          <a:xfrm>
            <a:off x="7126096" y="3261575"/>
            <a:ext cx="3460643" cy="763613"/>
            <a:chOff x="7126096" y="3261575"/>
            <a:chExt cx="3460643" cy="763613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F32C895-2FB3-45CA-8624-16BD7568DAA9}"/>
                </a:ext>
              </a:extLst>
            </p:cNvPr>
            <p:cNvSpPr/>
            <p:nvPr/>
          </p:nvSpPr>
          <p:spPr>
            <a:xfrm>
              <a:off x="7428203" y="3261575"/>
              <a:ext cx="2720140" cy="358811"/>
            </a:xfrm>
            <a:prstGeom prst="ellipse">
              <a:avLst/>
            </a:prstGeom>
            <a:solidFill>
              <a:schemeClr val="tx1">
                <a:alpha val="48000"/>
              </a:schemeClr>
            </a:solidFill>
            <a:ln>
              <a:noFill/>
            </a:ln>
            <a:effectLst>
              <a:softEdge rad="88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3E4151B-1F1C-4B05-AEBD-2454F99890C3}"/>
                </a:ext>
              </a:extLst>
            </p:cNvPr>
            <p:cNvSpPr/>
            <p:nvPr/>
          </p:nvSpPr>
          <p:spPr>
            <a:xfrm>
              <a:off x="7126096" y="3423003"/>
              <a:ext cx="3460643" cy="60218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66394C2-1D1D-475C-BFB5-340148756E49}"/>
              </a:ext>
            </a:extLst>
          </p:cNvPr>
          <p:cNvGrpSpPr/>
          <p:nvPr/>
        </p:nvGrpSpPr>
        <p:grpSpPr>
          <a:xfrm flipV="1">
            <a:off x="1910970" y="2838302"/>
            <a:ext cx="3460643" cy="763613"/>
            <a:chOff x="7126096" y="3261575"/>
            <a:chExt cx="3460643" cy="763613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3C3B8AAF-4404-4291-BE26-304E502E9274}"/>
                </a:ext>
              </a:extLst>
            </p:cNvPr>
            <p:cNvSpPr/>
            <p:nvPr/>
          </p:nvSpPr>
          <p:spPr>
            <a:xfrm>
              <a:off x="7428203" y="3261575"/>
              <a:ext cx="2720140" cy="358811"/>
            </a:xfrm>
            <a:prstGeom prst="ellipse">
              <a:avLst/>
            </a:prstGeom>
            <a:solidFill>
              <a:schemeClr val="tx1">
                <a:alpha val="48000"/>
              </a:schemeClr>
            </a:solidFill>
            <a:ln>
              <a:noFill/>
            </a:ln>
            <a:effectLst>
              <a:softEdge rad="88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DEFA27F-0903-4525-B15D-AE0DF2ACA83E}"/>
                </a:ext>
              </a:extLst>
            </p:cNvPr>
            <p:cNvSpPr/>
            <p:nvPr/>
          </p:nvSpPr>
          <p:spPr>
            <a:xfrm>
              <a:off x="7126096" y="3423003"/>
              <a:ext cx="3460643" cy="60218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D5D22F70-5CFA-4236-A24C-84D86FAF4955}"/>
              </a:ext>
            </a:extLst>
          </p:cNvPr>
          <p:cNvSpPr/>
          <p:nvPr/>
        </p:nvSpPr>
        <p:spPr>
          <a:xfrm>
            <a:off x="4361726" y="1673487"/>
            <a:ext cx="3460643" cy="34606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938AFB6-BB43-4D95-B55F-0DFE71472741}"/>
              </a:ext>
            </a:extLst>
          </p:cNvPr>
          <p:cNvSpPr/>
          <p:nvPr/>
        </p:nvSpPr>
        <p:spPr>
          <a:xfrm>
            <a:off x="4506678" y="1818438"/>
            <a:ext cx="3170740" cy="3170740"/>
          </a:xfrm>
          <a:prstGeom prst="ellipse">
            <a:avLst/>
          </a:prstGeom>
          <a:noFill/>
          <a:ln w="31750">
            <a:gradFill>
              <a:gsLst>
                <a:gs pos="0">
                  <a:srgbClr val="F05053"/>
                </a:gs>
                <a:gs pos="100000">
                  <a:srgbClr val="F7D42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46D50DA-B6A7-499C-9E09-FE1EF47FD99B}"/>
              </a:ext>
            </a:extLst>
          </p:cNvPr>
          <p:cNvSpPr/>
          <p:nvPr/>
        </p:nvSpPr>
        <p:spPr>
          <a:xfrm>
            <a:off x="4807658" y="2140658"/>
            <a:ext cx="2576684" cy="25766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8" name="Graphic 47" descr="Bullseye">
            <a:extLst>
              <a:ext uri="{FF2B5EF4-FFF2-40B4-BE49-F238E27FC236}">
                <a16:creationId xmlns:a16="http://schemas.microsoft.com/office/drawing/2014/main" id="{02B4C9E4-D5C3-4B68-AC50-117B15B154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8800" y="2971800"/>
            <a:ext cx="914400" cy="9144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2AE20BF9-5C3A-435D-B4F2-364C59FBD55F}"/>
              </a:ext>
            </a:extLst>
          </p:cNvPr>
          <p:cNvSpPr txBox="1"/>
          <p:nvPr/>
        </p:nvSpPr>
        <p:spPr>
          <a:xfrm>
            <a:off x="5302701" y="3789169"/>
            <a:ext cx="1589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Felix Titling" panose="04060505060202020A04" pitchFamily="82" charset="0"/>
              </a:rPr>
              <a:t>FUTURE</a:t>
            </a:r>
          </a:p>
          <a:p>
            <a:pPr algn="ctr"/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Felix Titling" panose="04060505060202020A04" pitchFamily="82" charset="0"/>
              </a:rPr>
              <a:t>PROSPECTS</a:t>
            </a:r>
          </a:p>
        </p:txBody>
      </p:sp>
      <p:pic>
        <p:nvPicPr>
          <p:cNvPr id="51" name="Graphic 50" descr="Presentation with bar chart RTL">
            <a:extLst>
              <a:ext uri="{FF2B5EF4-FFF2-40B4-BE49-F238E27FC236}">
                <a16:creationId xmlns:a16="http://schemas.microsoft.com/office/drawing/2014/main" id="{766E31C7-3CB4-4EE3-819B-67238C45F2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25656" y="1866472"/>
            <a:ext cx="457200" cy="457200"/>
          </a:xfrm>
          <a:prstGeom prst="rect">
            <a:avLst/>
          </a:prstGeom>
        </p:spPr>
      </p:pic>
      <p:pic>
        <p:nvPicPr>
          <p:cNvPr id="57" name="Graphic 56" descr="Bank">
            <a:extLst>
              <a:ext uri="{FF2B5EF4-FFF2-40B4-BE49-F238E27FC236}">
                <a16:creationId xmlns:a16="http://schemas.microsoft.com/office/drawing/2014/main" id="{99538ED9-34BE-4A19-9FE3-26A077789F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93769" y="138395"/>
            <a:ext cx="457200" cy="457200"/>
          </a:xfrm>
          <a:prstGeom prst="rect">
            <a:avLst/>
          </a:prstGeom>
        </p:spPr>
      </p:pic>
      <p:pic>
        <p:nvPicPr>
          <p:cNvPr id="63" name="Graphic 62" descr="Send">
            <a:extLst>
              <a:ext uri="{FF2B5EF4-FFF2-40B4-BE49-F238E27FC236}">
                <a16:creationId xmlns:a16="http://schemas.microsoft.com/office/drawing/2014/main" id="{D973A13D-F06F-4FC2-8F9A-09F3F2448A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4002" y="4687317"/>
            <a:ext cx="457200" cy="457200"/>
          </a:xfrm>
          <a:prstGeom prst="rect">
            <a:avLst/>
          </a:prstGeom>
        </p:spPr>
      </p:pic>
      <p:pic>
        <p:nvPicPr>
          <p:cNvPr id="65" name="Graphic 64" descr="Marker">
            <a:extLst>
              <a:ext uri="{FF2B5EF4-FFF2-40B4-BE49-F238E27FC236}">
                <a16:creationId xmlns:a16="http://schemas.microsoft.com/office/drawing/2014/main" id="{86728FAB-1BF5-4EC0-B2E6-7C3C243FD4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249781" y="6005345"/>
            <a:ext cx="457200" cy="457200"/>
          </a:xfrm>
          <a:prstGeom prst="rect">
            <a:avLst/>
          </a:prstGeom>
        </p:spPr>
      </p:pic>
      <p:pic>
        <p:nvPicPr>
          <p:cNvPr id="67" name="Graphic 66" descr="Stopwatch">
            <a:extLst>
              <a:ext uri="{FF2B5EF4-FFF2-40B4-BE49-F238E27FC236}">
                <a16:creationId xmlns:a16="http://schemas.microsoft.com/office/drawing/2014/main" id="{7C7540BD-66D4-476B-AB9B-58CCA0C7286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820562" y="5694712"/>
            <a:ext cx="457200" cy="457015"/>
          </a:xfrm>
          <a:prstGeom prst="rect">
            <a:avLst/>
          </a:prstGeom>
        </p:spPr>
      </p:pic>
      <p:pic>
        <p:nvPicPr>
          <p:cNvPr id="69" name="Graphic 68" descr="Lightbulb">
            <a:extLst>
              <a:ext uri="{FF2B5EF4-FFF2-40B4-BE49-F238E27FC236}">
                <a16:creationId xmlns:a16="http://schemas.microsoft.com/office/drawing/2014/main" id="{91961937-5BE2-4D5F-BC28-4C83E7969A0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704617" y="669023"/>
            <a:ext cx="457200" cy="457200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019A25CA-4118-49D8-B8EA-89D7027A58A1}"/>
              </a:ext>
            </a:extLst>
          </p:cNvPr>
          <p:cNvGrpSpPr/>
          <p:nvPr/>
        </p:nvGrpSpPr>
        <p:grpSpPr>
          <a:xfrm>
            <a:off x="627024" y="2227353"/>
            <a:ext cx="3704619" cy="714747"/>
            <a:chOff x="1182406" y="2227353"/>
            <a:chExt cx="3171409" cy="714747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514BA7DE-00C3-4E9A-BD73-D75F25627B2E}"/>
                </a:ext>
              </a:extLst>
            </p:cNvPr>
            <p:cNvSpPr txBox="1"/>
            <p:nvPr/>
          </p:nvSpPr>
          <p:spPr>
            <a:xfrm>
              <a:off x="1651478" y="2227353"/>
              <a:ext cx="26818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fornian FB" panose="0207040306080B030204" pitchFamily="18" charset="0"/>
                  <a:ea typeface="Roboto" panose="02000000000000000000" pitchFamily="2" charset="0"/>
                  <a:cs typeface="Roboto" panose="02000000000000000000" pitchFamily="2" charset="0"/>
                </a:rPr>
                <a:t>GLOBAL </a:t>
              </a:r>
              <a:r>
                <a:rPr 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fornian FB" panose="0207040306080B030204" pitchFamily="18" charset="0"/>
                  <a:ea typeface="Roboto" panose="02000000000000000000" pitchFamily="2" charset="0"/>
                  <a:cs typeface="Roboto" panose="02000000000000000000" pitchFamily="2" charset="0"/>
                </a:rPr>
                <a:t>COLLABORATIONS</a:t>
              </a:r>
              <a:endParaRPr lang="en-US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204FBB5-1699-4FA9-8E33-ED4076C9496B}"/>
                </a:ext>
              </a:extLst>
            </p:cNvPr>
            <p:cNvSpPr txBox="1"/>
            <p:nvPr/>
          </p:nvSpPr>
          <p:spPr>
            <a:xfrm>
              <a:off x="1182406" y="2418880"/>
              <a:ext cx="31714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latin typeface="Californian FB" panose="0207040306080B030204" pitchFamily="18" charset="0"/>
                </a:rPr>
                <a:t>Promote partnerships between Indian and international artists for fusion projects.</a:t>
              </a:r>
              <a:endPara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fornian FB" panose="0207040306080B030204" pitchFamily="18" charset="0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7B7AFF8-398E-4512-8753-06274F141A63}"/>
              </a:ext>
            </a:extLst>
          </p:cNvPr>
          <p:cNvGrpSpPr/>
          <p:nvPr/>
        </p:nvGrpSpPr>
        <p:grpSpPr>
          <a:xfrm>
            <a:off x="1591324" y="1040064"/>
            <a:ext cx="3537799" cy="824567"/>
            <a:chOff x="1325216" y="2179088"/>
            <a:chExt cx="3028599" cy="824567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F27D150-D6E6-4BC9-95AA-FA351274382F}"/>
                </a:ext>
              </a:extLst>
            </p:cNvPr>
            <p:cNvSpPr txBox="1"/>
            <p:nvPr/>
          </p:nvSpPr>
          <p:spPr>
            <a:xfrm>
              <a:off x="1598855" y="2179088"/>
              <a:ext cx="27365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fornian FB" panose="0207040306080B030204" pitchFamily="18" charset="0"/>
                  <a:ea typeface="Roboto" panose="02000000000000000000" pitchFamily="2" charset="0"/>
                  <a:cs typeface="Roboto" panose="02000000000000000000" pitchFamily="2" charset="0"/>
                </a:rPr>
                <a:t>TECHNOLOGICAL PRESEVATION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97A96A2-9457-405C-82F4-ABF38B95D660}"/>
                </a:ext>
              </a:extLst>
            </p:cNvPr>
            <p:cNvSpPr txBox="1"/>
            <p:nvPr/>
          </p:nvSpPr>
          <p:spPr>
            <a:xfrm>
              <a:off x="1325216" y="2418880"/>
              <a:ext cx="30285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>
                  <a:latin typeface="Californian FB" panose="0207040306080B030204" pitchFamily="18" charset="0"/>
                </a:rPr>
                <a:t>Use AI to archive and analyze ancient compositions and techniques</a:t>
              </a:r>
              <a:r>
                <a:rPr lang="en-US" sz="1000" dirty="0">
                  <a:latin typeface="Californian FB" panose="0207040306080B030204" pitchFamily="18" charset="0"/>
                </a:rPr>
                <a:t>.</a:t>
              </a:r>
              <a:endPara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fornian FB" panose="0207040306080B030204" pitchFamily="18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A504C38-98D4-4782-8EE4-D1CD456135A8}"/>
              </a:ext>
            </a:extLst>
          </p:cNvPr>
          <p:cNvGrpSpPr/>
          <p:nvPr/>
        </p:nvGrpSpPr>
        <p:grpSpPr>
          <a:xfrm>
            <a:off x="5161817" y="530289"/>
            <a:ext cx="3196672" cy="990795"/>
            <a:chOff x="2328578" y="2166749"/>
            <a:chExt cx="2736571" cy="990795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330DDFE-9929-4C9E-91C0-B232FF0ED438}"/>
                </a:ext>
              </a:extLst>
            </p:cNvPr>
            <p:cNvSpPr txBox="1"/>
            <p:nvPr/>
          </p:nvSpPr>
          <p:spPr>
            <a:xfrm>
              <a:off x="2328578" y="2166749"/>
              <a:ext cx="27365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fornian FB" panose="0207040306080B030204" pitchFamily="18" charset="0"/>
                  <a:ea typeface="Roboto" panose="02000000000000000000" pitchFamily="2" charset="0"/>
                  <a:cs typeface="Roboto" panose="02000000000000000000" pitchFamily="2" charset="0"/>
                </a:rPr>
                <a:t>EDUCATIONAL INTEGRATION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0DFD49B-F79B-4503-8554-FFF01F597B72}"/>
                </a:ext>
              </a:extLst>
            </p:cNvPr>
            <p:cNvSpPr txBox="1"/>
            <p:nvPr/>
          </p:nvSpPr>
          <p:spPr>
            <a:xfrm>
              <a:off x="3074144" y="2418880"/>
              <a:ext cx="198787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latin typeface="Californian FB" panose="0207040306080B030204" pitchFamily="18" charset="0"/>
                </a:rPr>
                <a:t>Include Indian music and dance as part of global arts education</a:t>
              </a:r>
              <a:endPara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fornian FB" panose="0207040306080B030204" pitchFamily="18" charset="0"/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78C4BFA6-B6D9-46E5-AE0B-E38DDE2CB405}"/>
              </a:ext>
            </a:extLst>
          </p:cNvPr>
          <p:cNvGrpSpPr/>
          <p:nvPr/>
        </p:nvGrpSpPr>
        <p:grpSpPr>
          <a:xfrm>
            <a:off x="956958" y="4673833"/>
            <a:ext cx="2190484" cy="1182501"/>
            <a:chOff x="2188591" y="2279579"/>
            <a:chExt cx="2190484" cy="1182501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35F1EBB6-0B16-4504-9582-C5A91D3903CC}"/>
                </a:ext>
              </a:extLst>
            </p:cNvPr>
            <p:cNvSpPr txBox="1"/>
            <p:nvPr/>
          </p:nvSpPr>
          <p:spPr>
            <a:xfrm>
              <a:off x="2188591" y="2279579"/>
              <a:ext cx="21575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fornian FB" panose="0207040306080B030204" pitchFamily="18" charset="0"/>
                  <a:ea typeface="Roboto" panose="02000000000000000000" pitchFamily="2" charset="0"/>
                  <a:cs typeface="Roboto" panose="02000000000000000000" pitchFamily="2" charset="0"/>
                </a:rPr>
                <a:t>CONTEMPARY FUSION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03EC38AB-C32F-45C2-9C04-A00EB6F3B8C7}"/>
                </a:ext>
              </a:extLst>
            </p:cNvPr>
            <p:cNvSpPr txBox="1"/>
            <p:nvPr/>
          </p:nvSpPr>
          <p:spPr>
            <a:xfrm>
              <a:off x="2266501" y="2507973"/>
              <a:ext cx="211257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fornian FB" panose="0207040306080B030204" pitchFamily="18" charset="0"/>
                </a:rPr>
                <a:t>Blend traditional forms with modern genres to create new styles and reach diverse audiences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007BCB41-163C-40B0-9160-AE11AC38E2D0}"/>
              </a:ext>
            </a:extLst>
          </p:cNvPr>
          <p:cNvGrpSpPr/>
          <p:nvPr/>
        </p:nvGrpSpPr>
        <p:grpSpPr>
          <a:xfrm>
            <a:off x="2645225" y="5851457"/>
            <a:ext cx="3427748" cy="766458"/>
            <a:chOff x="1654341" y="1686756"/>
            <a:chExt cx="3427748" cy="766458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318E8CC-6AA3-4EAF-A1A8-9E552657E4BF}"/>
                </a:ext>
              </a:extLst>
            </p:cNvPr>
            <p:cNvSpPr txBox="1"/>
            <p:nvPr/>
          </p:nvSpPr>
          <p:spPr>
            <a:xfrm>
              <a:off x="1723946" y="1686756"/>
              <a:ext cx="23872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fornian FB" panose="0207040306080B030204" pitchFamily="18" charset="0"/>
                  <a:ea typeface="Roboto" panose="02000000000000000000" pitchFamily="2" charset="0"/>
                  <a:cs typeface="Roboto" panose="02000000000000000000" pitchFamily="2" charset="0"/>
                </a:rPr>
                <a:t>YOUTH ENGAGEMENT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F5783EF5-5ADB-4095-A1AD-C356F40E1013}"/>
                </a:ext>
              </a:extLst>
            </p:cNvPr>
            <p:cNvSpPr txBox="1"/>
            <p:nvPr/>
          </p:nvSpPr>
          <p:spPr>
            <a:xfrm>
              <a:off x="1654341" y="1899216"/>
              <a:ext cx="342774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Californian FB" panose="0207040306080B030204" pitchFamily="18" charset="0"/>
                </a:rPr>
                <a:t>Inspire younger generations through gamified learning and social media trends</a:t>
              </a:r>
              <a:endParaRPr lang="en-US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Californian FB" panose="0207040306080B030204" pitchFamily="18" charset="0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9B6EE0BF-C171-460F-ACB4-A7351E1E60D1}"/>
              </a:ext>
            </a:extLst>
          </p:cNvPr>
          <p:cNvGrpSpPr/>
          <p:nvPr/>
        </p:nvGrpSpPr>
        <p:grpSpPr>
          <a:xfrm>
            <a:off x="6285611" y="5629140"/>
            <a:ext cx="4865100" cy="792158"/>
            <a:chOff x="3405382" y="2222009"/>
            <a:chExt cx="2295801" cy="792158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A7391E0-A089-42FF-B284-C9B9F48D6E51}"/>
                </a:ext>
              </a:extLst>
            </p:cNvPr>
            <p:cNvSpPr txBox="1"/>
            <p:nvPr/>
          </p:nvSpPr>
          <p:spPr>
            <a:xfrm>
              <a:off x="3405382" y="2222009"/>
              <a:ext cx="22958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fornian FB" panose="0207040306080B030204" pitchFamily="18" charset="0"/>
                  <a:ea typeface="Roboto" panose="02000000000000000000" pitchFamily="2" charset="0"/>
                  <a:cs typeface="Roboto" panose="02000000000000000000" pitchFamily="2" charset="0"/>
                </a:rPr>
                <a:t>DIGITAL PRESERVATION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B42409B1-759E-4F64-BC44-47529BE7D792}"/>
                </a:ext>
              </a:extLst>
            </p:cNvPr>
            <p:cNvSpPr txBox="1"/>
            <p:nvPr/>
          </p:nvSpPr>
          <p:spPr>
            <a:xfrm>
              <a:off x="3405382" y="2429392"/>
              <a:ext cx="20328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Californian FB" panose="0207040306080B030204" pitchFamily="18" charset="0"/>
                </a:rPr>
                <a:t>Expand access through virtual performances, online tutorials, and VR experiences</a:t>
              </a:r>
              <a:endPara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fornian FB" panose="0207040306080B030204" pitchFamily="18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E392517-7ACF-E256-2B9C-5BE89E4A03EB}"/>
              </a:ext>
            </a:extLst>
          </p:cNvPr>
          <p:cNvSpPr txBox="1"/>
          <p:nvPr/>
        </p:nvSpPr>
        <p:spPr>
          <a:xfrm>
            <a:off x="1918949" y="2886183"/>
            <a:ext cx="2864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elix Titling" panose="04060505060202020A04" pitchFamily="82" charset="0"/>
                <a:ea typeface="Adobe Gothic Std B" panose="020B0800000000000000" pitchFamily="34" charset="-128"/>
              </a:rPr>
              <a:t>PRESERVATION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BBD96E-EFC7-C664-5372-6529BA18FB72}"/>
              </a:ext>
            </a:extLst>
          </p:cNvPr>
          <p:cNvSpPr txBox="1"/>
          <p:nvPr/>
        </p:nvSpPr>
        <p:spPr>
          <a:xfrm>
            <a:off x="7879385" y="3496998"/>
            <a:ext cx="2864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elix Titling" panose="04060505060202020A04" pitchFamily="82" charset="0"/>
                <a:ea typeface="Adobe Gothic Std B" panose="020B0800000000000000" pitchFamily="34" charset="-128"/>
              </a:rPr>
              <a:t>INNOVATION</a:t>
            </a:r>
          </a:p>
        </p:txBody>
      </p:sp>
    </p:spTree>
    <p:extLst>
      <p:ext uri="{BB962C8B-B14F-4D97-AF65-F5344CB8AC3E}">
        <p14:creationId xmlns:p14="http://schemas.microsoft.com/office/powerpoint/2010/main" val="46512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26" grpId="0" animBg="1"/>
      <p:bldP spid="101" grpId="0" animBg="1"/>
      <p:bldP spid="13" grpId="0" animBg="1"/>
      <p:bldP spid="5" grpId="0" animBg="1"/>
      <p:bldP spid="31" grpId="0" animBg="1"/>
      <p:bldP spid="46" grpId="0" animBg="1"/>
      <p:bldP spid="4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ncient Yoga Paintings Stock Photos - Free &amp; Royalty-Free Stock Photos from  Dreamstime">
            <a:extLst>
              <a:ext uri="{FF2B5EF4-FFF2-40B4-BE49-F238E27FC236}">
                <a16:creationId xmlns:a16="http://schemas.microsoft.com/office/drawing/2014/main" id="{63A42D55-ABA5-CB75-E4CC-24E2CC403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39" y="0"/>
            <a:ext cx="12199039" cy="687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6071" y="889000"/>
            <a:ext cx="6599375" cy="5080000"/>
            <a:chOff x="-442767" y="-168409"/>
            <a:chExt cx="19334736" cy="18981657"/>
          </a:xfrm>
        </p:grpSpPr>
        <p:sp>
          <p:nvSpPr>
            <p:cNvPr id="3" name="Freeform 3"/>
            <p:cNvSpPr/>
            <p:nvPr/>
          </p:nvSpPr>
          <p:spPr>
            <a:xfrm>
              <a:off x="365895" y="438086"/>
              <a:ext cx="18105387" cy="18375162"/>
            </a:xfrm>
            <a:custGeom>
              <a:avLst/>
              <a:gdLst/>
              <a:ahLst/>
              <a:cxnLst/>
              <a:rect l="l" t="t" r="r" b="b"/>
              <a:pathLst>
                <a:path w="18105386" h="18375162">
                  <a:moveTo>
                    <a:pt x="18105385" y="9187581"/>
                  </a:moveTo>
                  <a:cubicBezTo>
                    <a:pt x="18105385" y="7798839"/>
                    <a:pt x="16969622" y="6796297"/>
                    <a:pt x="15603491" y="6546709"/>
                  </a:cubicBezTo>
                  <a:cubicBezTo>
                    <a:pt x="16393006" y="5404225"/>
                    <a:pt x="16396395" y="3672970"/>
                    <a:pt x="15414405" y="2690982"/>
                  </a:cubicBezTo>
                  <a:cubicBezTo>
                    <a:pt x="14432416" y="1708994"/>
                    <a:pt x="12769604" y="1780822"/>
                    <a:pt x="11627118" y="2570337"/>
                  </a:cubicBezTo>
                  <a:cubicBezTo>
                    <a:pt x="11377529" y="1204206"/>
                    <a:pt x="10306547" y="0"/>
                    <a:pt x="8917805" y="0"/>
                  </a:cubicBezTo>
                  <a:cubicBezTo>
                    <a:pt x="7529063" y="0"/>
                    <a:pt x="6338762" y="992537"/>
                    <a:pt x="6089177" y="2358667"/>
                  </a:cubicBezTo>
                  <a:cubicBezTo>
                    <a:pt x="4946692" y="1569153"/>
                    <a:pt x="3403194" y="1708991"/>
                    <a:pt x="2421205" y="2690981"/>
                  </a:cubicBezTo>
                  <a:cubicBezTo>
                    <a:pt x="1439217" y="3672970"/>
                    <a:pt x="2029181" y="5655893"/>
                    <a:pt x="2818696" y="6798378"/>
                  </a:cubicBezTo>
                  <a:cubicBezTo>
                    <a:pt x="1452565" y="7047966"/>
                    <a:pt x="0" y="7698172"/>
                    <a:pt x="0" y="9086914"/>
                  </a:cubicBezTo>
                  <a:cubicBezTo>
                    <a:pt x="0" y="10475656"/>
                    <a:pt x="1150561" y="11632510"/>
                    <a:pt x="2516691" y="11882096"/>
                  </a:cubicBezTo>
                  <a:cubicBezTo>
                    <a:pt x="1727177" y="13024582"/>
                    <a:pt x="1439215" y="14702193"/>
                    <a:pt x="2421204" y="15684181"/>
                  </a:cubicBezTo>
                  <a:cubicBezTo>
                    <a:pt x="3403193" y="16666171"/>
                    <a:pt x="4946690" y="16806009"/>
                    <a:pt x="6089176" y="16016494"/>
                  </a:cubicBezTo>
                  <a:cubicBezTo>
                    <a:pt x="6338762" y="17382626"/>
                    <a:pt x="7529063" y="18375163"/>
                    <a:pt x="8917805" y="18375163"/>
                  </a:cubicBezTo>
                  <a:cubicBezTo>
                    <a:pt x="10306547" y="18375163"/>
                    <a:pt x="11931202" y="17149099"/>
                    <a:pt x="12180790" y="15782970"/>
                  </a:cubicBezTo>
                  <a:cubicBezTo>
                    <a:pt x="13323276" y="16572485"/>
                    <a:pt x="14772503" y="16764959"/>
                    <a:pt x="15754493" y="15782970"/>
                  </a:cubicBezTo>
                  <a:cubicBezTo>
                    <a:pt x="16736483" y="14800981"/>
                    <a:pt x="16393006" y="12873581"/>
                    <a:pt x="15603491" y="11731095"/>
                  </a:cubicBezTo>
                  <a:cubicBezTo>
                    <a:pt x="16969622" y="11481508"/>
                    <a:pt x="18105385" y="10576325"/>
                    <a:pt x="18105385" y="9187581"/>
                  </a:cubicBezTo>
                  <a:close/>
                </a:path>
              </a:pathLst>
            </a:cu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-442767" y="-168409"/>
              <a:ext cx="19334736" cy="18981657"/>
            </a:xfrm>
            <a:custGeom>
              <a:avLst/>
              <a:gdLst/>
              <a:ahLst/>
              <a:cxnLst/>
              <a:rect l="l" t="t" r="r" b="b"/>
              <a:pathLst>
                <a:path w="19050000" h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9050000"/>
                  </a:lnTo>
                  <a:lnTo>
                    <a:pt x="0" y="19050000"/>
                  </a:lnTo>
                  <a:close/>
                </a:path>
              </a:pathLst>
            </a:custGeom>
            <a:blipFill>
              <a:blip r:embed="rId4"/>
              <a:stretch>
                <a:fillRect l="-188" r="-188"/>
              </a:stretch>
            </a:blipFill>
          </p:spPr>
          <p:txBody>
            <a:bodyPr/>
            <a:lstStyle/>
            <a:p>
              <a:endParaRPr lang="en-IN" sz="1200" dirty="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228168" y="1764213"/>
            <a:ext cx="5876729" cy="46888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07"/>
              </a:lnSpc>
              <a:spcBef>
                <a:spcPct val="0"/>
              </a:spcBef>
            </a:pPr>
            <a:r>
              <a:rPr lang="en-US" sz="3200" dirty="0">
                <a:latin typeface="Lucida Fax" panose="02060602050505020204" pitchFamily="18" charset="0"/>
              </a:rPr>
              <a:t>Indian music and dance symbolize timeless cultural heritage, connecting past and present. Support local artists, attend cultural events, and embrace these traditions to preserve and celebrate their enduring significance.</a:t>
            </a:r>
            <a:endParaRPr lang="en-US" sz="2933" dirty="0">
              <a:solidFill>
                <a:srgbClr val="6A6243"/>
              </a:solidFill>
              <a:latin typeface="Lucida Fax" panose="02060602050505020204" pitchFamily="18" charset="0"/>
              <a:ea typeface="Marcellus"/>
              <a:cs typeface="Marcellus"/>
              <a:sym typeface="Marcellus"/>
            </a:endParaRPr>
          </a:p>
        </p:txBody>
      </p:sp>
      <p:sp>
        <p:nvSpPr>
          <p:cNvPr id="6" name="Freeform 6"/>
          <p:cNvSpPr/>
          <p:nvPr/>
        </p:nvSpPr>
        <p:spPr>
          <a:xfrm rot="-96072">
            <a:off x="7520423" y="730975"/>
            <a:ext cx="3247155" cy="988063"/>
          </a:xfrm>
          <a:custGeom>
            <a:avLst/>
            <a:gdLst/>
            <a:ahLst/>
            <a:cxnLst/>
            <a:rect l="l" t="t" r="r" b="b"/>
            <a:pathLst>
              <a:path w="4870733" h="1482095">
                <a:moveTo>
                  <a:pt x="0" y="0"/>
                </a:moveTo>
                <a:lnTo>
                  <a:pt x="4870734" y="0"/>
                </a:lnTo>
                <a:lnTo>
                  <a:pt x="4870734" y="1482094"/>
                </a:lnTo>
                <a:lnTo>
                  <a:pt x="0" y="14820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 rot="-96072">
            <a:off x="7724053" y="1065712"/>
            <a:ext cx="2884960" cy="432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9"/>
              </a:lnSpc>
            </a:pPr>
            <a:r>
              <a:rPr lang="en-US" sz="2999" dirty="0">
                <a:solidFill>
                  <a:srgbClr val="FAF5E3"/>
                </a:solidFill>
                <a:latin typeface="Ink Free" panose="03080402000500000000" pitchFamily="66" charset="0"/>
                <a:ea typeface="Marcellus"/>
                <a:cs typeface="Marcellus"/>
                <a:sym typeface="Marcellus"/>
              </a:rPr>
              <a:t>CONCLUSION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-1997024" y="2924720"/>
            <a:ext cx="3803789" cy="1407402"/>
          </a:xfrm>
          <a:custGeom>
            <a:avLst/>
            <a:gdLst/>
            <a:ahLst/>
            <a:cxnLst/>
            <a:rect l="l" t="t" r="r" b="b"/>
            <a:pathLst>
              <a:path w="5705683" h="2111103">
                <a:moveTo>
                  <a:pt x="0" y="0"/>
                </a:moveTo>
                <a:lnTo>
                  <a:pt x="5705683" y="0"/>
                </a:lnTo>
                <a:lnTo>
                  <a:pt x="5705683" y="2111103"/>
                </a:lnTo>
                <a:lnTo>
                  <a:pt x="0" y="21111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798830" y="4824605"/>
            <a:ext cx="4241595" cy="3430391"/>
          </a:xfrm>
          <a:custGeom>
            <a:avLst/>
            <a:gdLst/>
            <a:ahLst/>
            <a:cxnLst/>
            <a:rect l="l" t="t" r="r" b="b"/>
            <a:pathLst>
              <a:path w="6362393" h="5145586">
                <a:moveTo>
                  <a:pt x="0" y="0"/>
                </a:moveTo>
                <a:lnTo>
                  <a:pt x="6362393" y="0"/>
                </a:lnTo>
                <a:lnTo>
                  <a:pt x="6362393" y="5145586"/>
                </a:lnTo>
                <a:lnTo>
                  <a:pt x="0" y="51455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49566" y="-2742869"/>
            <a:ext cx="4722583" cy="3500615"/>
          </a:xfrm>
          <a:custGeom>
            <a:avLst/>
            <a:gdLst/>
            <a:ahLst/>
            <a:cxnLst/>
            <a:rect l="l" t="t" r="r" b="b"/>
            <a:pathLst>
              <a:path w="7083875" h="5250922">
                <a:moveTo>
                  <a:pt x="0" y="0"/>
                </a:moveTo>
                <a:lnTo>
                  <a:pt x="7083874" y="0"/>
                </a:lnTo>
                <a:lnTo>
                  <a:pt x="7083874" y="5250923"/>
                </a:lnTo>
                <a:lnTo>
                  <a:pt x="0" y="52509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443658" y="-1480454"/>
            <a:ext cx="2887318" cy="4647594"/>
          </a:xfrm>
          <a:custGeom>
            <a:avLst/>
            <a:gdLst/>
            <a:ahLst/>
            <a:cxnLst/>
            <a:rect l="l" t="t" r="r" b="b"/>
            <a:pathLst>
              <a:path w="4330977" h="6971391">
                <a:moveTo>
                  <a:pt x="0" y="0"/>
                </a:moveTo>
                <a:lnTo>
                  <a:pt x="4330976" y="0"/>
                </a:lnTo>
                <a:lnTo>
                  <a:pt x="4330976" y="6971392"/>
                </a:lnTo>
                <a:lnTo>
                  <a:pt x="0" y="69713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264152" y="-3481767"/>
            <a:ext cx="5013198" cy="5486400"/>
          </a:xfrm>
          <a:custGeom>
            <a:avLst/>
            <a:gdLst/>
            <a:ahLst/>
            <a:cxnLst/>
            <a:rect l="l" t="t" r="r" b="b"/>
            <a:pathLst>
              <a:path w="7519797" h="8229600">
                <a:moveTo>
                  <a:pt x="0" y="0"/>
                </a:moveTo>
                <a:lnTo>
                  <a:pt x="7519797" y="0"/>
                </a:lnTo>
                <a:lnTo>
                  <a:pt x="75197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756988" y="4467332"/>
            <a:ext cx="4416597" cy="4212329"/>
          </a:xfrm>
          <a:custGeom>
            <a:avLst/>
            <a:gdLst/>
            <a:ahLst/>
            <a:cxnLst/>
            <a:rect l="l" t="t" r="r" b="b"/>
            <a:pathLst>
              <a:path w="6624895" h="6318494">
                <a:moveTo>
                  <a:pt x="0" y="0"/>
                </a:moveTo>
                <a:lnTo>
                  <a:pt x="6624896" y="0"/>
                </a:lnTo>
                <a:lnTo>
                  <a:pt x="6624896" y="6318494"/>
                </a:lnTo>
                <a:lnTo>
                  <a:pt x="0" y="63184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3451169" y="5223174"/>
            <a:ext cx="3592559" cy="5486400"/>
          </a:xfrm>
          <a:custGeom>
            <a:avLst/>
            <a:gdLst/>
            <a:ahLst/>
            <a:cxnLst/>
            <a:rect l="l" t="t" r="r" b="b"/>
            <a:pathLst>
              <a:path w="5388838" h="8229600">
                <a:moveTo>
                  <a:pt x="0" y="0"/>
                </a:moveTo>
                <a:lnTo>
                  <a:pt x="5388838" y="0"/>
                </a:lnTo>
                <a:lnTo>
                  <a:pt x="538883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800000">
            <a:off x="4808686" y="-992561"/>
            <a:ext cx="6129535" cy="1563031"/>
          </a:xfrm>
          <a:custGeom>
            <a:avLst/>
            <a:gdLst/>
            <a:ahLst/>
            <a:cxnLst/>
            <a:rect l="l" t="t" r="r" b="b"/>
            <a:pathLst>
              <a:path w="9194302" h="2344547">
                <a:moveTo>
                  <a:pt x="0" y="0"/>
                </a:moveTo>
                <a:lnTo>
                  <a:pt x="9194302" y="0"/>
                </a:lnTo>
                <a:lnTo>
                  <a:pt x="9194302" y="2344547"/>
                </a:lnTo>
                <a:lnTo>
                  <a:pt x="0" y="234454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966110" y="757746"/>
            <a:ext cx="9313765" cy="5412349"/>
          </a:xfrm>
          <a:custGeom>
            <a:avLst/>
            <a:gdLst/>
            <a:ahLst/>
            <a:cxnLst/>
            <a:rect l="l" t="t" r="r" b="b"/>
            <a:pathLst>
              <a:path w="10775254" h="6165883">
                <a:moveTo>
                  <a:pt x="0" y="0"/>
                </a:moveTo>
                <a:lnTo>
                  <a:pt x="10775254" y="0"/>
                </a:lnTo>
                <a:lnTo>
                  <a:pt x="10775254" y="6165882"/>
                </a:lnTo>
                <a:lnTo>
                  <a:pt x="0" y="616588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b="-3346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279875" y="1373706"/>
            <a:ext cx="2822791" cy="3437188"/>
          </a:xfrm>
          <a:custGeom>
            <a:avLst/>
            <a:gdLst/>
            <a:ahLst/>
            <a:cxnLst/>
            <a:rect l="l" t="t" r="r" b="b"/>
            <a:pathLst>
              <a:path w="4234186" h="5155782">
                <a:moveTo>
                  <a:pt x="0" y="0"/>
                </a:moveTo>
                <a:lnTo>
                  <a:pt x="4234186" y="0"/>
                </a:lnTo>
                <a:lnTo>
                  <a:pt x="4234186" y="5155781"/>
                </a:lnTo>
                <a:lnTo>
                  <a:pt x="0" y="51557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036286" y="683274"/>
            <a:ext cx="7189604" cy="1210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85"/>
              </a:lnSpc>
            </a:pPr>
            <a:r>
              <a:rPr lang="en-US" sz="6400" spc="-319" dirty="0">
                <a:solidFill>
                  <a:srgbClr val="6031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 Semibold" pitchFamily="2" charset="0"/>
                <a:ea typeface="Cantora One"/>
                <a:cs typeface="Cantora One"/>
                <a:sym typeface="Cantora One"/>
              </a:rPr>
              <a:t>THANK YOU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114246" y="1814859"/>
            <a:ext cx="8823975" cy="45404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28"/>
              </a:lnSpc>
            </a:pPr>
            <a:r>
              <a:rPr lang="en-US" sz="1733" b="1" i="1" spc="-35" dirty="0">
                <a:solidFill>
                  <a:srgbClr val="60311B"/>
                </a:solidFill>
                <a:latin typeface="Sitka Small Semibold" pitchFamily="2" charset="0"/>
                <a:ea typeface="Public Sans Medium Italics"/>
                <a:cs typeface="Public Sans Medium Italics"/>
                <a:sym typeface="Public Sans Medium Italics"/>
              </a:rPr>
              <a:t>Presented by Abhishek, Anjali, Darshan, Naina and </a:t>
            </a:r>
            <a:r>
              <a:rPr lang="en-US" sz="1733" b="1" i="1" spc="-35" dirty="0" err="1">
                <a:solidFill>
                  <a:srgbClr val="60311B"/>
                </a:solidFill>
                <a:latin typeface="Sitka Small Semibold" pitchFamily="2" charset="0"/>
                <a:ea typeface="Public Sans Medium Italics"/>
                <a:cs typeface="Public Sans Medium Italics"/>
                <a:sym typeface="Public Sans Medium Italics"/>
              </a:rPr>
              <a:t>Vraj</a:t>
            </a:r>
            <a:endParaRPr lang="en-US" sz="1733" b="1" i="1" spc="-35" dirty="0">
              <a:solidFill>
                <a:srgbClr val="60311B"/>
              </a:solidFill>
              <a:latin typeface="Sitka Small Semibold" pitchFamily="2" charset="0"/>
              <a:ea typeface="Public Sans Medium Italics"/>
              <a:cs typeface="Public Sans Medium Italics"/>
              <a:sym typeface="Public Sans Medium Italics"/>
            </a:endParaRPr>
          </a:p>
          <a:p>
            <a:pPr algn="ctr">
              <a:lnSpc>
                <a:spcPts val="2028"/>
              </a:lnSpc>
            </a:pPr>
            <a:endParaRPr lang="en-US" sz="1733" b="1" i="1" spc="-35" dirty="0">
              <a:solidFill>
                <a:srgbClr val="60311B"/>
              </a:solidFill>
              <a:latin typeface="Sitka Small Semibold" pitchFamily="2" charset="0"/>
              <a:ea typeface="Public Sans Medium Italics"/>
              <a:cs typeface="Public Sans Medium Italics"/>
              <a:sym typeface="Public Sans Medium Italics"/>
            </a:endParaRPr>
          </a:p>
          <a:p>
            <a:pPr algn="ctr">
              <a:lnSpc>
                <a:spcPts val="1352"/>
              </a:lnSpc>
            </a:pPr>
            <a:r>
              <a:rPr lang="en-US" sz="1867" b="1" spc="-23" dirty="0">
                <a:solidFill>
                  <a:srgbClr val="60311B"/>
                </a:solidFill>
                <a:latin typeface="Sitka Small Semibold" pitchFamily="2" charset="0"/>
                <a:ea typeface="Public Sans Medium Italics"/>
                <a:cs typeface="Public Sans Medium Italics"/>
                <a:sym typeface="Public Sans Medium Italics"/>
              </a:rPr>
              <a:t>Group Leader – Darshan Ved</a:t>
            </a:r>
          </a:p>
          <a:p>
            <a:pPr algn="ctr">
              <a:lnSpc>
                <a:spcPts val="1352"/>
              </a:lnSpc>
            </a:pPr>
            <a:endParaRPr lang="en-US" sz="1867" b="1" spc="-23" dirty="0">
              <a:solidFill>
                <a:srgbClr val="60311B"/>
              </a:solidFill>
              <a:latin typeface="Sitka Small Semibold" pitchFamily="2" charset="0"/>
              <a:ea typeface="Public Sans Medium Italics"/>
              <a:cs typeface="Public Sans Medium Italics"/>
              <a:sym typeface="Public Sans Medium Italics"/>
            </a:endParaRPr>
          </a:p>
          <a:p>
            <a:pPr algn="ctr">
              <a:lnSpc>
                <a:spcPts val="1352"/>
              </a:lnSpc>
            </a:pPr>
            <a:r>
              <a:rPr lang="en-US" sz="1867" b="1" spc="-23" dirty="0">
                <a:solidFill>
                  <a:srgbClr val="60311B"/>
                </a:solidFill>
                <a:latin typeface="Sitka Small Semibold" pitchFamily="2" charset="0"/>
                <a:ea typeface="Public Sans Medium Italics"/>
                <a:cs typeface="Public Sans Medium Italics"/>
                <a:sym typeface="Public Sans Medium Italics"/>
              </a:rPr>
              <a:t>Members – Abhishek, Anjali, Naina, </a:t>
            </a:r>
            <a:r>
              <a:rPr lang="en-US" sz="1867" b="1" spc="-23" dirty="0" err="1">
                <a:solidFill>
                  <a:srgbClr val="60311B"/>
                </a:solidFill>
                <a:latin typeface="Sitka Small Semibold" pitchFamily="2" charset="0"/>
                <a:ea typeface="Public Sans Medium Italics"/>
                <a:cs typeface="Public Sans Medium Italics"/>
                <a:sym typeface="Public Sans Medium Italics"/>
              </a:rPr>
              <a:t>Vraj</a:t>
            </a:r>
            <a:endParaRPr lang="en-US" sz="1867" b="1" spc="-23" dirty="0">
              <a:solidFill>
                <a:srgbClr val="60311B"/>
              </a:solidFill>
              <a:latin typeface="Sitka Small Semibold" pitchFamily="2" charset="0"/>
              <a:ea typeface="Public Sans Medium Italics"/>
              <a:cs typeface="Public Sans Medium Italics"/>
              <a:sym typeface="Public Sans Medium Italics"/>
            </a:endParaRPr>
          </a:p>
          <a:p>
            <a:pPr algn="ctr">
              <a:lnSpc>
                <a:spcPts val="1352"/>
              </a:lnSpc>
            </a:pPr>
            <a:endParaRPr lang="en-US" sz="1867" b="1" spc="-23" dirty="0">
              <a:solidFill>
                <a:srgbClr val="60311B"/>
              </a:solidFill>
              <a:latin typeface="Sitka Small Semibold" pitchFamily="2" charset="0"/>
              <a:ea typeface="Public Sans Medium Italics"/>
              <a:cs typeface="Public Sans Medium Italics"/>
              <a:sym typeface="Public Sans Medium Italics"/>
            </a:endParaRPr>
          </a:p>
          <a:p>
            <a:pPr algn="ctr">
              <a:lnSpc>
                <a:spcPts val="1352"/>
              </a:lnSpc>
            </a:pPr>
            <a:endParaRPr lang="en-US" sz="1867" b="1" spc="-23" dirty="0">
              <a:solidFill>
                <a:srgbClr val="60311B"/>
              </a:solidFill>
              <a:latin typeface="Sitka Small Semibold" pitchFamily="2" charset="0"/>
              <a:ea typeface="Public Sans Medium Italics"/>
              <a:cs typeface="Public Sans Medium Italics"/>
              <a:sym typeface="Public Sans Medium Italics"/>
            </a:endParaRPr>
          </a:p>
          <a:p>
            <a:pPr algn="ctr">
              <a:lnSpc>
                <a:spcPts val="1352"/>
              </a:lnSpc>
            </a:pPr>
            <a:r>
              <a:rPr lang="en-US" sz="1867" b="1" spc="-23" dirty="0">
                <a:solidFill>
                  <a:srgbClr val="60311B"/>
                </a:solidFill>
                <a:latin typeface="Sitka Small Semibold" pitchFamily="2" charset="0"/>
                <a:ea typeface="Public Sans Medium Italics"/>
                <a:cs typeface="Public Sans Medium Italics"/>
                <a:sym typeface="Public Sans Medium Italics"/>
              </a:rPr>
              <a:t>Presentation – Darshan Ved, Naina Singh, Anjali Sinha</a:t>
            </a:r>
          </a:p>
          <a:p>
            <a:pPr algn="ctr">
              <a:lnSpc>
                <a:spcPts val="1352"/>
              </a:lnSpc>
            </a:pPr>
            <a:endParaRPr lang="en-US" sz="1867" spc="-23" dirty="0">
              <a:solidFill>
                <a:srgbClr val="60311B"/>
              </a:solidFill>
              <a:latin typeface="Sitka Small Semibold" pitchFamily="2" charset="0"/>
              <a:ea typeface="Public Sans Medium Italics"/>
              <a:cs typeface="Public Sans Medium Italics"/>
              <a:sym typeface="Public Sans Medium Italics"/>
            </a:endParaRPr>
          </a:p>
          <a:p>
            <a:pPr algn="ctr">
              <a:lnSpc>
                <a:spcPts val="1352"/>
              </a:lnSpc>
            </a:pPr>
            <a:r>
              <a:rPr lang="en-US" sz="1867" spc="-23" dirty="0">
                <a:solidFill>
                  <a:srgbClr val="60311B"/>
                </a:solidFill>
                <a:latin typeface="Sitka Small Semibold" pitchFamily="2" charset="0"/>
                <a:ea typeface="Public Sans Medium Italics"/>
                <a:cs typeface="Public Sans Medium Italics"/>
                <a:sym typeface="Public Sans Medium Italics"/>
              </a:rPr>
              <a:t>Information and Research – </a:t>
            </a:r>
            <a:r>
              <a:rPr lang="en-US" sz="1867" spc="-35" dirty="0">
                <a:solidFill>
                  <a:srgbClr val="60311B"/>
                </a:solidFill>
                <a:latin typeface="Sitka Small Semibold" pitchFamily="2" charset="0"/>
                <a:ea typeface="Public Sans Medium Italics"/>
                <a:cs typeface="Public Sans Medium Italics"/>
                <a:sym typeface="Public Sans Medium Italics"/>
              </a:rPr>
              <a:t>Abhishek, Anjali, Darshan, Naina and </a:t>
            </a:r>
            <a:r>
              <a:rPr lang="en-US" sz="1867" spc="-35" dirty="0" err="1">
                <a:solidFill>
                  <a:srgbClr val="60311B"/>
                </a:solidFill>
                <a:latin typeface="Sitka Small Semibold" pitchFamily="2" charset="0"/>
                <a:ea typeface="Public Sans Medium Italics"/>
                <a:cs typeface="Public Sans Medium Italics"/>
                <a:sym typeface="Public Sans Medium Italics"/>
              </a:rPr>
              <a:t>Vraj</a:t>
            </a:r>
            <a:endParaRPr lang="en-US" sz="1867" spc="-23" dirty="0">
              <a:solidFill>
                <a:srgbClr val="60311B"/>
              </a:solidFill>
              <a:latin typeface="Sitka Small Semibold" pitchFamily="2" charset="0"/>
              <a:ea typeface="Public Sans Medium Italics"/>
              <a:cs typeface="Public Sans Medium Italics"/>
              <a:sym typeface="Public Sans Medium Italics"/>
            </a:endParaRPr>
          </a:p>
          <a:p>
            <a:pPr algn="ctr">
              <a:lnSpc>
                <a:spcPts val="1352"/>
              </a:lnSpc>
            </a:pPr>
            <a:endParaRPr lang="en-US" sz="1867" b="1" spc="-23" dirty="0">
              <a:solidFill>
                <a:srgbClr val="60311B"/>
              </a:solidFill>
              <a:latin typeface="Sitka Small Semibold" pitchFamily="2" charset="0"/>
              <a:ea typeface="Public Sans Medium Italics"/>
              <a:cs typeface="Public Sans Medium Italics"/>
              <a:sym typeface="Public Sans Medium Italics"/>
            </a:endParaRPr>
          </a:p>
          <a:p>
            <a:pPr algn="ctr">
              <a:lnSpc>
                <a:spcPts val="1352"/>
              </a:lnSpc>
            </a:pPr>
            <a:r>
              <a:rPr lang="en-US" sz="1867" b="1" spc="-23" dirty="0">
                <a:solidFill>
                  <a:srgbClr val="60311B"/>
                </a:solidFill>
                <a:latin typeface="Sitka Small Semibold" pitchFamily="2" charset="0"/>
                <a:ea typeface="Public Sans Medium Italics"/>
                <a:cs typeface="Public Sans Medium Italics"/>
                <a:sym typeface="Public Sans Medium Italics"/>
              </a:rPr>
              <a:t>Pictures , Animations – Darshan Ved</a:t>
            </a:r>
          </a:p>
          <a:p>
            <a:pPr algn="ctr">
              <a:lnSpc>
                <a:spcPts val="1352"/>
              </a:lnSpc>
            </a:pPr>
            <a:endParaRPr lang="en-US" sz="1867" b="1" spc="-23" dirty="0">
              <a:solidFill>
                <a:srgbClr val="60311B"/>
              </a:solidFill>
              <a:latin typeface="Sitka Small Semibold" pitchFamily="2" charset="0"/>
              <a:ea typeface="Public Sans Medium Italics"/>
              <a:cs typeface="Public Sans Medium Italics"/>
              <a:sym typeface="Public Sans Medium Italics"/>
            </a:endParaRPr>
          </a:p>
          <a:p>
            <a:pPr algn="ctr">
              <a:lnSpc>
                <a:spcPts val="1352"/>
              </a:lnSpc>
            </a:pPr>
            <a:r>
              <a:rPr lang="en-US" sz="1867" b="1" spc="-23" dirty="0">
                <a:solidFill>
                  <a:srgbClr val="60311B"/>
                </a:solidFill>
                <a:latin typeface="Sitka Small Semibold" pitchFamily="2" charset="0"/>
                <a:ea typeface="Public Sans Medium Italics"/>
                <a:cs typeface="Public Sans Medium Italics"/>
                <a:sym typeface="Public Sans Medium Italics"/>
              </a:rPr>
              <a:t>Design – Darshan Ved, Anjali Sinha, Naina Singh</a:t>
            </a:r>
          </a:p>
          <a:p>
            <a:pPr algn="ctr">
              <a:lnSpc>
                <a:spcPts val="1352"/>
              </a:lnSpc>
            </a:pPr>
            <a:endParaRPr lang="en-US" sz="1867" b="1" spc="-23" dirty="0">
              <a:solidFill>
                <a:srgbClr val="60311B"/>
              </a:solidFill>
              <a:latin typeface="Sitka Small Semibold" pitchFamily="2" charset="0"/>
              <a:ea typeface="Public Sans Medium Italics"/>
              <a:cs typeface="Public Sans Medium Italics"/>
              <a:sym typeface="Public Sans Medium Italics"/>
            </a:endParaRPr>
          </a:p>
          <a:p>
            <a:pPr algn="ctr">
              <a:lnSpc>
                <a:spcPts val="1352"/>
              </a:lnSpc>
            </a:pPr>
            <a:endParaRPr lang="en-US" sz="1867" b="1" spc="-23" dirty="0">
              <a:solidFill>
                <a:srgbClr val="60311B"/>
              </a:solidFill>
              <a:latin typeface="Sitka Small Semibold" pitchFamily="2" charset="0"/>
              <a:ea typeface="Public Sans Medium Italics"/>
              <a:cs typeface="Public Sans Medium Italics"/>
              <a:sym typeface="Public Sans Medium Italics"/>
            </a:endParaRPr>
          </a:p>
          <a:p>
            <a:pPr algn="ctr">
              <a:lnSpc>
                <a:spcPts val="1352"/>
              </a:lnSpc>
            </a:pPr>
            <a:endParaRPr lang="en-US" sz="1867" b="1" spc="-23" dirty="0">
              <a:solidFill>
                <a:srgbClr val="60311B"/>
              </a:solidFill>
              <a:latin typeface="Sitka Small Semibold" pitchFamily="2" charset="0"/>
              <a:ea typeface="Public Sans Medium Italics"/>
              <a:cs typeface="Public Sans Medium Italics"/>
              <a:sym typeface="Public Sans Medium Italics"/>
            </a:endParaRPr>
          </a:p>
          <a:p>
            <a:pPr algn="ctr">
              <a:lnSpc>
                <a:spcPts val="1352"/>
              </a:lnSpc>
            </a:pPr>
            <a:endParaRPr lang="en-US" sz="1867" b="1" spc="-23" dirty="0">
              <a:solidFill>
                <a:srgbClr val="60311B"/>
              </a:solidFill>
              <a:latin typeface="Sitka Small Semibold" pitchFamily="2" charset="0"/>
              <a:ea typeface="Public Sans Medium Italics"/>
              <a:cs typeface="Public Sans Medium Italics"/>
              <a:sym typeface="Public Sans Medium Italics"/>
            </a:endParaRPr>
          </a:p>
          <a:p>
            <a:pPr algn="ctr">
              <a:lnSpc>
                <a:spcPts val="1352"/>
              </a:lnSpc>
            </a:pPr>
            <a:endParaRPr lang="en-US" sz="1867" b="1" spc="-23" dirty="0">
              <a:solidFill>
                <a:srgbClr val="60311B"/>
              </a:solidFill>
              <a:latin typeface="Sitka Small Semibold" pitchFamily="2" charset="0"/>
              <a:ea typeface="Public Sans Medium Italics"/>
              <a:cs typeface="Public Sans Medium Italics"/>
              <a:sym typeface="Public Sans Medium Italics"/>
            </a:endParaRPr>
          </a:p>
          <a:p>
            <a:pPr algn="ctr">
              <a:lnSpc>
                <a:spcPts val="1352"/>
              </a:lnSpc>
            </a:pPr>
            <a:r>
              <a:rPr lang="en-US" sz="1867" b="1" spc="-23" dirty="0">
                <a:solidFill>
                  <a:srgbClr val="60311B"/>
                </a:solidFill>
                <a:latin typeface="Sitka Small Semibold" pitchFamily="2" charset="0"/>
                <a:ea typeface="Public Sans Medium Italics"/>
                <a:cs typeface="Public Sans Medium Italics"/>
                <a:sym typeface="Public Sans Medium Italics"/>
              </a:rPr>
              <a:t>Thank You audience for listening to us</a:t>
            </a:r>
          </a:p>
          <a:p>
            <a:pPr algn="ctr">
              <a:lnSpc>
                <a:spcPts val="1352"/>
              </a:lnSpc>
            </a:pPr>
            <a:endParaRPr lang="en-US" sz="1867" b="1" spc="-23" dirty="0">
              <a:solidFill>
                <a:srgbClr val="60311B"/>
              </a:solidFill>
              <a:latin typeface="Sitka Small Semibold" pitchFamily="2" charset="0"/>
              <a:ea typeface="Public Sans Medium Italics"/>
              <a:cs typeface="Public Sans Medium Italics"/>
              <a:sym typeface="Public Sans Medium Italics"/>
            </a:endParaRPr>
          </a:p>
          <a:p>
            <a:pPr algn="ctr">
              <a:lnSpc>
                <a:spcPts val="1352"/>
              </a:lnSpc>
            </a:pPr>
            <a:r>
              <a:rPr lang="en-US" sz="1867" b="1" spc="-23" dirty="0">
                <a:solidFill>
                  <a:srgbClr val="60311B"/>
                </a:solidFill>
                <a:latin typeface="Sitka Small Semibold" pitchFamily="2" charset="0"/>
                <a:ea typeface="Public Sans Medium Italics"/>
                <a:cs typeface="Public Sans Medium Italics"/>
                <a:sym typeface="Public Sans Medium Italics"/>
              </a:rPr>
              <a:t>Thanks to all my group members who gave their best in the making of this project  </a:t>
            </a:r>
          </a:p>
          <a:p>
            <a:pPr algn="ctr">
              <a:lnSpc>
                <a:spcPts val="2028"/>
              </a:lnSpc>
            </a:pPr>
            <a:endParaRPr lang="en-US" sz="1733" b="1" i="1" spc="-35" dirty="0">
              <a:solidFill>
                <a:srgbClr val="60311B"/>
              </a:solidFill>
              <a:latin typeface="Sitka Small Semibold" pitchFamily="2" charset="0"/>
              <a:ea typeface="Public Sans Medium Italics"/>
              <a:cs typeface="Public Sans Medium Italics"/>
              <a:sym typeface="Public Sans Medium Itali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2F7FC-BFD6-71CB-7A47-31B29CA00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018AEE-AB03-0B0A-F3FC-537B123371E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-17083" y="523"/>
            <a:ext cx="12192000" cy="6858000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A7BBBC3-65E8-4B02-FFD5-38CD799C746A}"/>
              </a:ext>
            </a:extLst>
          </p:cNvPr>
          <p:cNvSpPr/>
          <p:nvPr/>
        </p:nvSpPr>
        <p:spPr>
          <a:xfrm>
            <a:off x="4252452" y="2996136"/>
            <a:ext cx="2217420" cy="2217420"/>
          </a:xfrm>
          <a:custGeom>
            <a:avLst/>
            <a:gdLst>
              <a:gd name="connsiteX0" fmla="*/ 0 w 2217420"/>
              <a:gd name="connsiteY0" fmla="*/ 0 h 2217420"/>
              <a:gd name="connsiteX1" fmla="*/ 2217420 w 2217420"/>
              <a:gd name="connsiteY1" fmla="*/ 2217420 h 2217420"/>
              <a:gd name="connsiteX2" fmla="*/ 1433473 w 2217420"/>
              <a:gd name="connsiteY2" fmla="*/ 2217420 h 2217420"/>
              <a:gd name="connsiteX3" fmla="*/ 0 w 2217420"/>
              <a:gd name="connsiteY3" fmla="*/ 783947 h 2217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7420" h="2217420">
                <a:moveTo>
                  <a:pt x="0" y="0"/>
                </a:moveTo>
                <a:cubicBezTo>
                  <a:pt x="1224647" y="0"/>
                  <a:pt x="2217420" y="992773"/>
                  <a:pt x="2217420" y="2217420"/>
                </a:cubicBezTo>
                <a:lnTo>
                  <a:pt x="1433473" y="2217420"/>
                </a:lnTo>
                <a:cubicBezTo>
                  <a:pt x="1433473" y="1425735"/>
                  <a:pt x="791685" y="783947"/>
                  <a:pt x="0" y="783947"/>
                </a:cubicBezTo>
                <a:close/>
              </a:path>
            </a:pathLst>
          </a:cu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B53B93E-DA72-E2EA-4B99-CB7C5C6E643D}"/>
              </a:ext>
            </a:extLst>
          </p:cNvPr>
          <p:cNvSpPr/>
          <p:nvPr/>
        </p:nvSpPr>
        <p:spPr>
          <a:xfrm flipH="1" flipV="1">
            <a:off x="5687961" y="1562066"/>
            <a:ext cx="2217420" cy="2217420"/>
          </a:xfrm>
          <a:custGeom>
            <a:avLst/>
            <a:gdLst>
              <a:gd name="connsiteX0" fmla="*/ 0 w 2217420"/>
              <a:gd name="connsiteY0" fmla="*/ 0 h 2217420"/>
              <a:gd name="connsiteX1" fmla="*/ 2217420 w 2217420"/>
              <a:gd name="connsiteY1" fmla="*/ 2217420 h 2217420"/>
              <a:gd name="connsiteX2" fmla="*/ 1433473 w 2217420"/>
              <a:gd name="connsiteY2" fmla="*/ 2217420 h 2217420"/>
              <a:gd name="connsiteX3" fmla="*/ 0 w 2217420"/>
              <a:gd name="connsiteY3" fmla="*/ 783947 h 2217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7420" h="2217420">
                <a:moveTo>
                  <a:pt x="0" y="0"/>
                </a:moveTo>
                <a:cubicBezTo>
                  <a:pt x="1224647" y="0"/>
                  <a:pt x="2217420" y="992773"/>
                  <a:pt x="2217420" y="2217420"/>
                </a:cubicBezTo>
                <a:lnTo>
                  <a:pt x="1433473" y="2217420"/>
                </a:lnTo>
                <a:cubicBezTo>
                  <a:pt x="1433473" y="1425735"/>
                  <a:pt x="791685" y="783947"/>
                  <a:pt x="0" y="783947"/>
                </a:cubicBezTo>
                <a:close/>
              </a:path>
            </a:pathLst>
          </a:custGeom>
          <a:solidFill>
            <a:srgbClr val="A220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5289E37-4FBC-52D5-F4AE-FA6A87DE1C36}"/>
              </a:ext>
            </a:extLst>
          </p:cNvPr>
          <p:cNvSpPr/>
          <p:nvPr/>
        </p:nvSpPr>
        <p:spPr>
          <a:xfrm flipH="1">
            <a:off x="5687961" y="2996136"/>
            <a:ext cx="2217420" cy="2217420"/>
          </a:xfrm>
          <a:custGeom>
            <a:avLst/>
            <a:gdLst>
              <a:gd name="connsiteX0" fmla="*/ 0 w 2217420"/>
              <a:gd name="connsiteY0" fmla="*/ 0 h 2217420"/>
              <a:gd name="connsiteX1" fmla="*/ 2217420 w 2217420"/>
              <a:gd name="connsiteY1" fmla="*/ 2217420 h 2217420"/>
              <a:gd name="connsiteX2" fmla="*/ 1433473 w 2217420"/>
              <a:gd name="connsiteY2" fmla="*/ 2217420 h 2217420"/>
              <a:gd name="connsiteX3" fmla="*/ 0 w 2217420"/>
              <a:gd name="connsiteY3" fmla="*/ 783947 h 2217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7420" h="2217420">
                <a:moveTo>
                  <a:pt x="0" y="0"/>
                </a:moveTo>
                <a:cubicBezTo>
                  <a:pt x="1224647" y="0"/>
                  <a:pt x="2217420" y="992773"/>
                  <a:pt x="2217420" y="2217420"/>
                </a:cubicBezTo>
                <a:lnTo>
                  <a:pt x="1433473" y="2217420"/>
                </a:lnTo>
                <a:cubicBezTo>
                  <a:pt x="1433473" y="1425735"/>
                  <a:pt x="791685" y="783947"/>
                  <a:pt x="0" y="78394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1B4A877-D396-F070-28D5-581E7DF70C3B}"/>
              </a:ext>
            </a:extLst>
          </p:cNvPr>
          <p:cNvSpPr/>
          <p:nvPr/>
        </p:nvSpPr>
        <p:spPr>
          <a:xfrm flipV="1">
            <a:off x="4252452" y="1562066"/>
            <a:ext cx="1826465" cy="2217420"/>
          </a:xfrm>
          <a:custGeom>
            <a:avLst/>
            <a:gdLst>
              <a:gd name="connsiteX0" fmla="*/ 1433473 w 1826465"/>
              <a:gd name="connsiteY0" fmla="*/ 2217420 h 2217420"/>
              <a:gd name="connsiteX1" fmla="*/ 1435509 w 1826465"/>
              <a:gd name="connsiteY1" fmla="*/ 2217420 h 2217420"/>
              <a:gd name="connsiteX2" fmla="*/ 1814210 w 1826465"/>
              <a:gd name="connsiteY2" fmla="*/ 977640 h 2217420"/>
              <a:gd name="connsiteX3" fmla="*/ 1826465 w 1826465"/>
              <a:gd name="connsiteY3" fmla="*/ 961251 h 2217420"/>
              <a:gd name="connsiteX4" fmla="*/ 1711069 w 1826465"/>
              <a:gd name="connsiteY4" fmla="*/ 806935 h 2217420"/>
              <a:gd name="connsiteX5" fmla="*/ 0 w 1826465"/>
              <a:gd name="connsiteY5" fmla="*/ 0 h 2217420"/>
              <a:gd name="connsiteX6" fmla="*/ 0 w 1826465"/>
              <a:gd name="connsiteY6" fmla="*/ 783947 h 2217420"/>
              <a:gd name="connsiteX7" fmla="*/ 1433473 w 1826465"/>
              <a:gd name="connsiteY7" fmla="*/ 2217420 h 2217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26465" h="2217420">
                <a:moveTo>
                  <a:pt x="1433473" y="2217420"/>
                </a:moveTo>
                <a:lnTo>
                  <a:pt x="1435509" y="2217420"/>
                </a:lnTo>
                <a:cubicBezTo>
                  <a:pt x="1435509" y="1758177"/>
                  <a:pt x="1575118" y="1331542"/>
                  <a:pt x="1814210" y="977640"/>
                </a:cubicBezTo>
                <a:lnTo>
                  <a:pt x="1826465" y="961251"/>
                </a:lnTo>
                <a:lnTo>
                  <a:pt x="1711069" y="806935"/>
                </a:lnTo>
                <a:cubicBezTo>
                  <a:pt x="1304362" y="314120"/>
                  <a:pt x="688864" y="0"/>
                  <a:pt x="0" y="0"/>
                </a:cubicBezTo>
                <a:lnTo>
                  <a:pt x="0" y="783947"/>
                </a:lnTo>
                <a:cubicBezTo>
                  <a:pt x="791685" y="783947"/>
                  <a:pt x="1433473" y="1425735"/>
                  <a:pt x="1433473" y="2217420"/>
                </a:cubicBezTo>
                <a:close/>
              </a:path>
            </a:pathLst>
          </a:custGeom>
          <a:solidFill>
            <a:srgbClr val="1C46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88ADB0D6-47EB-D43B-11BF-4C30FBEC4FB5}"/>
              </a:ext>
            </a:extLst>
          </p:cNvPr>
          <p:cNvSpPr/>
          <p:nvPr/>
        </p:nvSpPr>
        <p:spPr>
          <a:xfrm>
            <a:off x="3905704" y="1193893"/>
            <a:ext cx="1603256" cy="1603256"/>
          </a:xfrm>
          <a:prstGeom prst="arc">
            <a:avLst>
              <a:gd name="adj1" fmla="val 7998500"/>
              <a:gd name="adj2" fmla="val 19970522"/>
            </a:avLst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B8F44D5-638D-BFB0-9828-55584DE690B7}"/>
              </a:ext>
            </a:extLst>
          </p:cNvPr>
          <p:cNvSpPr/>
          <p:nvPr/>
        </p:nvSpPr>
        <p:spPr>
          <a:xfrm rot="5400000">
            <a:off x="6712798" y="1193893"/>
            <a:ext cx="1603256" cy="1603256"/>
          </a:xfrm>
          <a:prstGeom prst="arc">
            <a:avLst>
              <a:gd name="adj1" fmla="val 7998500"/>
              <a:gd name="adj2" fmla="val 19970522"/>
            </a:avLst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B07B6DC2-3771-9254-4EBA-6FEA819311E7}"/>
              </a:ext>
            </a:extLst>
          </p:cNvPr>
          <p:cNvSpPr/>
          <p:nvPr/>
        </p:nvSpPr>
        <p:spPr>
          <a:xfrm rot="9434235">
            <a:off x="6712798" y="3989561"/>
            <a:ext cx="1603256" cy="1603256"/>
          </a:xfrm>
          <a:prstGeom prst="arc">
            <a:avLst>
              <a:gd name="adj1" fmla="val 7998500"/>
              <a:gd name="adj2" fmla="val 19970522"/>
            </a:avLst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3520ADE1-6F8E-EE38-DC66-B2F8D55BD836}"/>
              </a:ext>
            </a:extLst>
          </p:cNvPr>
          <p:cNvSpPr/>
          <p:nvPr/>
        </p:nvSpPr>
        <p:spPr>
          <a:xfrm rot="15191048">
            <a:off x="3809685" y="3918636"/>
            <a:ext cx="1603256" cy="1603256"/>
          </a:xfrm>
          <a:prstGeom prst="arc">
            <a:avLst>
              <a:gd name="adj1" fmla="val 7998500"/>
              <a:gd name="adj2" fmla="val 19970522"/>
            </a:avLst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2B3ACA8-4AC7-A5AF-562E-5469F6DFE1DF}"/>
              </a:ext>
            </a:extLst>
          </p:cNvPr>
          <p:cNvGrpSpPr/>
          <p:nvPr/>
        </p:nvGrpSpPr>
        <p:grpSpPr>
          <a:xfrm>
            <a:off x="29758" y="1087376"/>
            <a:ext cx="4912717" cy="1847283"/>
            <a:chOff x="604290" y="1087376"/>
            <a:chExt cx="4416032" cy="1847283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8884444-5479-050C-0D56-8C9354CD10DA}"/>
                </a:ext>
              </a:extLst>
            </p:cNvPr>
            <p:cNvSpPr txBox="1"/>
            <p:nvPr/>
          </p:nvSpPr>
          <p:spPr>
            <a:xfrm>
              <a:off x="604290" y="1087376"/>
              <a:ext cx="44160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1C46F2"/>
                  </a:solidFill>
                  <a:latin typeface="Lucida Calligraphy" panose="03010101010101010101" pitchFamily="66" charset="0"/>
                  <a:ea typeface="Verdana" panose="020B0604030504040204" pitchFamily="34" charset="0"/>
                  <a:cs typeface="Dubai" panose="020B0503030403030204" pitchFamily="34" charset="-78"/>
                </a:rPr>
                <a:t>CULTURAL SIGNIFICANCE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80F209D-D9E9-FC34-2242-10B674C05F70}"/>
                </a:ext>
              </a:extLst>
            </p:cNvPr>
            <p:cNvSpPr txBox="1"/>
            <p:nvPr/>
          </p:nvSpPr>
          <p:spPr>
            <a:xfrm>
              <a:off x="1180502" y="1457331"/>
              <a:ext cx="256105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aiandra GD" panose="020E0502030308020204" pitchFamily="34" charset="0"/>
                </a:rPr>
                <a:t>Indian music and dance are vital to religious rituals, festivals, and storytelling, reflecting the nation's rich heritage.</a:t>
              </a:r>
              <a:endParaRPr lang="en-US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4FDED84-1628-252E-5EF9-E6FF16E543EE}"/>
              </a:ext>
            </a:extLst>
          </p:cNvPr>
          <p:cNvGrpSpPr/>
          <p:nvPr/>
        </p:nvGrpSpPr>
        <p:grpSpPr>
          <a:xfrm>
            <a:off x="8278568" y="4196144"/>
            <a:ext cx="4283740" cy="677656"/>
            <a:chOff x="978289" y="1118953"/>
            <a:chExt cx="3774517" cy="677656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37B46BC-EDE6-19ED-5FEB-F1500A26E475}"/>
                </a:ext>
              </a:extLst>
            </p:cNvPr>
            <p:cNvSpPr txBox="1"/>
            <p:nvPr/>
          </p:nvSpPr>
          <p:spPr>
            <a:xfrm>
              <a:off x="978289" y="1118953"/>
              <a:ext cx="37745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B0F0"/>
                  </a:solidFill>
                  <a:latin typeface="Lucida Calligraphy" panose="03010101010101010101" pitchFamily="66" charset="0"/>
                </a:rPr>
                <a:t>REGIONAL</a:t>
              </a:r>
              <a:r>
                <a:rPr lang="en-US" sz="2400" b="1" dirty="0">
                  <a:solidFill>
                    <a:srgbClr val="00B0F0"/>
                  </a:solidFill>
                  <a:latin typeface="Lucida Calligraphy" panose="03010101010101010101" pitchFamily="66" charset="0"/>
                </a:rPr>
                <a:t> </a:t>
              </a:r>
              <a:r>
                <a:rPr lang="en-US" sz="2000" b="1" dirty="0">
                  <a:solidFill>
                    <a:srgbClr val="00B0F0"/>
                  </a:solidFill>
                  <a:latin typeface="Lucida Calligraphy" panose="03010101010101010101" pitchFamily="66" charset="0"/>
                </a:rPr>
                <a:t>DIVERSITY</a:t>
              </a:r>
              <a:endParaRPr lang="en-US" sz="2400" b="1" dirty="0">
                <a:solidFill>
                  <a:srgbClr val="00B0F0"/>
                </a:solidFill>
                <a:latin typeface="Lucida Calligraphy" panose="03010101010101010101" pitchFamily="66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03FF343-A7DB-F296-EC0D-2455BF36B308}"/>
                </a:ext>
              </a:extLst>
            </p:cNvPr>
            <p:cNvSpPr txBox="1"/>
            <p:nvPr/>
          </p:nvSpPr>
          <p:spPr>
            <a:xfrm>
              <a:off x="1428947" y="1488832"/>
              <a:ext cx="25610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i="0" dirty="0">
                  <a:solidFill>
                    <a:srgbClr val="333333"/>
                  </a:solidFill>
                  <a:effectLst/>
                  <a:latin typeface="Roboto" panose="02000000000000000000" pitchFamily="2" charset="0"/>
                </a:rPr>
                <a:t> 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006C306-9E97-157E-2751-D80C87BAB71A}"/>
              </a:ext>
            </a:extLst>
          </p:cNvPr>
          <p:cNvGrpSpPr/>
          <p:nvPr/>
        </p:nvGrpSpPr>
        <p:grpSpPr>
          <a:xfrm>
            <a:off x="8424248" y="1302476"/>
            <a:ext cx="3898397" cy="1520989"/>
            <a:chOff x="1428946" y="1174950"/>
            <a:chExt cx="3504261" cy="1520989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27DD1F3-E545-4B89-620D-E891DCEFF1CC}"/>
                </a:ext>
              </a:extLst>
            </p:cNvPr>
            <p:cNvSpPr txBox="1"/>
            <p:nvPr/>
          </p:nvSpPr>
          <p:spPr>
            <a:xfrm>
              <a:off x="1428946" y="1174950"/>
              <a:ext cx="3504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A220B6"/>
                  </a:solidFill>
                  <a:latin typeface="Lucida Calligraphy" panose="03010101010101010101" pitchFamily="66" charset="0"/>
                </a:rPr>
                <a:t>SPIRITUAL ESSENCE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356B2F0-0E1C-7DE9-19B8-A8CD8C5AB8A9}"/>
                </a:ext>
              </a:extLst>
            </p:cNvPr>
            <p:cNvSpPr txBox="1"/>
            <p:nvPr/>
          </p:nvSpPr>
          <p:spPr>
            <a:xfrm>
              <a:off x="1554373" y="1495610"/>
              <a:ext cx="256105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aiandra GD" panose="020E0502030308020204" pitchFamily="34" charset="0"/>
                </a:rPr>
                <a:t>These art forms often have a deep spiritual connection, used for devotion and meditation.</a:t>
              </a:r>
              <a:endParaRPr lang="en-US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656517F-1C50-FCAD-432C-C7D4B43D1984}"/>
              </a:ext>
            </a:extLst>
          </p:cNvPr>
          <p:cNvGrpSpPr/>
          <p:nvPr/>
        </p:nvGrpSpPr>
        <p:grpSpPr>
          <a:xfrm>
            <a:off x="383760" y="4305611"/>
            <a:ext cx="3852440" cy="1857167"/>
            <a:chOff x="1253965" y="1108993"/>
            <a:chExt cx="3462950" cy="1857167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D20EFB7-C33E-8904-47F8-9A3A25A77E5F}"/>
                </a:ext>
              </a:extLst>
            </p:cNvPr>
            <p:cNvSpPr txBox="1"/>
            <p:nvPr/>
          </p:nvSpPr>
          <p:spPr>
            <a:xfrm>
              <a:off x="1253965" y="1108993"/>
              <a:ext cx="34629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6600"/>
                  </a:solidFill>
                  <a:latin typeface="Felix Titling" panose="04060505060202020A04" pitchFamily="82" charset="0"/>
                </a:rPr>
                <a:t>TIMELESS EVOLUTION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341B7B8-0EE0-E658-C06D-468F1FBFFF36}"/>
                </a:ext>
              </a:extLst>
            </p:cNvPr>
            <p:cNvSpPr txBox="1"/>
            <p:nvPr/>
          </p:nvSpPr>
          <p:spPr>
            <a:xfrm>
              <a:off x="1428947" y="1488832"/>
              <a:ext cx="256105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aiandra GD" panose="020E0502030308020204" pitchFamily="34" charset="0"/>
                </a:rPr>
                <a:t>While rooted in tradition, Indian music and dance have adapted to modern influences, maintaining their global appeal</a:t>
              </a:r>
              <a:endParaRPr lang="en-US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6E3ABFC-3203-1D88-A323-890ECED175EE}"/>
              </a:ext>
            </a:extLst>
          </p:cNvPr>
          <p:cNvGrpSpPr/>
          <p:nvPr/>
        </p:nvGrpSpPr>
        <p:grpSpPr>
          <a:xfrm>
            <a:off x="4121806" y="1395991"/>
            <a:ext cx="1175200" cy="1175200"/>
            <a:chOff x="4121806" y="1395991"/>
            <a:chExt cx="1175200" cy="11752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9E874C-E9E4-595A-360B-4F7315D8DE4C}"/>
                </a:ext>
              </a:extLst>
            </p:cNvPr>
            <p:cNvSpPr/>
            <p:nvPr/>
          </p:nvSpPr>
          <p:spPr>
            <a:xfrm>
              <a:off x="4121806" y="1395991"/>
              <a:ext cx="1175200" cy="117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sx="105000" sy="105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9" name="Picture 58" descr="A black and blue trophy&#10;&#10;Description automatically generated">
              <a:extLst>
                <a:ext uri="{FF2B5EF4-FFF2-40B4-BE49-F238E27FC236}">
                  <a16:creationId xmlns:a16="http://schemas.microsoft.com/office/drawing/2014/main" id="{3EDC388B-EC7A-515C-D962-BA15D80D5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117" y="1665596"/>
              <a:ext cx="600578" cy="600578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63E1436-E227-7CDB-1C17-322BB0A134C3}"/>
              </a:ext>
            </a:extLst>
          </p:cNvPr>
          <p:cNvGrpSpPr/>
          <p:nvPr/>
        </p:nvGrpSpPr>
        <p:grpSpPr>
          <a:xfrm>
            <a:off x="4005163" y="4120734"/>
            <a:ext cx="1175200" cy="1175200"/>
            <a:chOff x="4005163" y="4120734"/>
            <a:chExt cx="1175200" cy="117520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2D9B783-48DC-7DBE-9A6E-471A067A2E98}"/>
                </a:ext>
              </a:extLst>
            </p:cNvPr>
            <p:cNvSpPr/>
            <p:nvPr/>
          </p:nvSpPr>
          <p:spPr>
            <a:xfrm>
              <a:off x="4005163" y="4120734"/>
              <a:ext cx="1175200" cy="117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0" name="Picture 59" descr="A black and white dart board with a dart in the center&#10;&#10;Description automatically generated">
              <a:extLst>
                <a:ext uri="{FF2B5EF4-FFF2-40B4-BE49-F238E27FC236}">
                  <a16:creationId xmlns:a16="http://schemas.microsoft.com/office/drawing/2014/main" id="{C765D69C-5C2B-ED78-CE99-F0D746584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451" y="4378099"/>
              <a:ext cx="591025" cy="591025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9D9DF1D1-1E64-6A59-C736-D58FDA7F73B7}"/>
              </a:ext>
            </a:extLst>
          </p:cNvPr>
          <p:cNvGrpSpPr/>
          <p:nvPr/>
        </p:nvGrpSpPr>
        <p:grpSpPr>
          <a:xfrm>
            <a:off x="6908276" y="1395991"/>
            <a:ext cx="1175200" cy="1175200"/>
            <a:chOff x="6908276" y="1395991"/>
            <a:chExt cx="1175200" cy="11752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9A252D5-BE08-77DC-91CD-BB2450C15B92}"/>
                </a:ext>
              </a:extLst>
            </p:cNvPr>
            <p:cNvSpPr/>
            <p:nvPr/>
          </p:nvSpPr>
          <p:spPr>
            <a:xfrm>
              <a:off x="6908276" y="1395991"/>
              <a:ext cx="1175200" cy="117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2" name="Picture 61" descr="A light bulb with a black outline&#10;&#10;Description automatically generated">
              <a:extLst>
                <a:ext uri="{FF2B5EF4-FFF2-40B4-BE49-F238E27FC236}">
                  <a16:creationId xmlns:a16="http://schemas.microsoft.com/office/drawing/2014/main" id="{75E4F089-A60D-6F65-0151-9CDBBF6D3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1621" y="1701266"/>
              <a:ext cx="588509" cy="588509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7B43860D-6210-5377-AA73-4E09DD7886D4}"/>
              </a:ext>
            </a:extLst>
          </p:cNvPr>
          <p:cNvGrpSpPr/>
          <p:nvPr/>
        </p:nvGrpSpPr>
        <p:grpSpPr>
          <a:xfrm>
            <a:off x="6908276" y="4191659"/>
            <a:ext cx="1175200" cy="1175200"/>
            <a:chOff x="6908276" y="4191659"/>
            <a:chExt cx="1175200" cy="117520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91D11CD-6D4F-B9B3-4D29-BDE1C75D4F3B}"/>
                </a:ext>
              </a:extLst>
            </p:cNvPr>
            <p:cNvSpPr/>
            <p:nvPr/>
          </p:nvSpPr>
          <p:spPr>
            <a:xfrm>
              <a:off x="6908276" y="4191659"/>
              <a:ext cx="1175200" cy="117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6" name="Picture 75" descr="A hands shaking with a blue and black outline&#10;&#10;Description automatically generated">
              <a:extLst>
                <a:ext uri="{FF2B5EF4-FFF2-40B4-BE49-F238E27FC236}">
                  <a16:creationId xmlns:a16="http://schemas.microsoft.com/office/drawing/2014/main" id="{E21C20B2-C63A-967D-D084-8C5553C10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9516" y="4490645"/>
              <a:ext cx="570614" cy="570614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BEC5BD7-13CF-A76F-7065-9DE45D8948E5}"/>
              </a:ext>
            </a:extLst>
          </p:cNvPr>
          <p:cNvSpPr txBox="1"/>
          <p:nvPr/>
        </p:nvSpPr>
        <p:spPr>
          <a:xfrm>
            <a:off x="1298218" y="47877"/>
            <a:ext cx="10333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6000" b="1" spc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elix Titling" panose="04060505060202020A04" pitchFamily="82" charset="0"/>
              </a:rPr>
              <a:t>INTRODUCTION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1600B4-BB4F-BC56-81CD-65451E597718}"/>
              </a:ext>
            </a:extLst>
          </p:cNvPr>
          <p:cNvSpPr txBox="1"/>
          <p:nvPr/>
        </p:nvSpPr>
        <p:spPr>
          <a:xfrm>
            <a:off x="8424248" y="4595208"/>
            <a:ext cx="35718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dirty="0">
                <a:effectLst/>
                <a:latin typeface="Maiandra GD" panose="020E0502030308020204" pitchFamily="34" charset="0"/>
              </a:rPr>
              <a:t> </a:t>
            </a:r>
            <a:r>
              <a:rPr lang="en-US" b="1" dirty="0">
                <a:latin typeface="Maiandra GD" panose="020E0502030308020204" pitchFamily="34" charset="0"/>
              </a:rPr>
              <a:t>D</a:t>
            </a:r>
            <a:r>
              <a:rPr lang="en-US" sz="1800" b="1" i="0" dirty="0">
                <a:effectLst/>
                <a:latin typeface="Maiandra GD" panose="020E0502030308020204" pitchFamily="34" charset="0"/>
              </a:rPr>
              <a:t>ance and music provide opportunities for social interaction and cultural exchange, bringing people from diverse backgrounds together in shared creative pursuits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Maiandra GD" panose="020E0502030308020204" pitchFamily="34" charset="0"/>
              </a:rPr>
              <a:t>.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458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2" grpId="0" animBg="1"/>
      <p:bldP spid="14" grpId="0" animBg="1"/>
      <p:bldP spid="17" grpId="0" animBg="1"/>
      <p:bldP spid="20" grpId="0" animBg="1"/>
      <p:bldP spid="23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D1195123-85FC-EE87-73EE-07B470E718B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30266" y="-33567"/>
            <a:ext cx="12216267" cy="687829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B02863E-72AF-4E77-BA12-03C5E9F2E2F7}"/>
              </a:ext>
            </a:extLst>
          </p:cNvPr>
          <p:cNvGrpSpPr/>
          <p:nvPr/>
        </p:nvGrpSpPr>
        <p:grpSpPr>
          <a:xfrm>
            <a:off x="2045587" y="1309345"/>
            <a:ext cx="9123357" cy="3513595"/>
            <a:chOff x="4520419" y="1485407"/>
            <a:chExt cx="9123357" cy="3513595"/>
          </a:xfrm>
          <a:effectLst>
            <a:outerShdw blurRad="330200" dist="152400" dir="13500000" algn="br" rotWithShape="0">
              <a:prstClr val="black">
                <a:alpha val="40000"/>
              </a:prstClr>
            </a:outerShdw>
          </a:effectLst>
          <a:scene3d>
            <a:camera prst="isometricTopUp"/>
            <a:lightRig rig="flood" dir="t"/>
          </a:scene3d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69282217-C080-42B5-8D0F-BA03BC3AA82A}"/>
                </a:ext>
              </a:extLst>
            </p:cNvPr>
            <p:cNvSpPr/>
            <p:nvPr/>
          </p:nvSpPr>
          <p:spPr>
            <a:xfrm>
              <a:off x="4520419" y="1853419"/>
              <a:ext cx="1575581" cy="1575581"/>
            </a:xfrm>
            <a:custGeom>
              <a:avLst/>
              <a:gdLst>
                <a:gd name="connsiteX0" fmla="*/ 1575581 w 1575581"/>
                <a:gd name="connsiteY0" fmla="*/ 0 h 1575581"/>
                <a:gd name="connsiteX1" fmla="*/ 1575581 w 1575581"/>
                <a:gd name="connsiteY1" fmla="*/ 731039 h 1575581"/>
                <a:gd name="connsiteX2" fmla="*/ 735399 w 1575581"/>
                <a:gd name="connsiteY2" fmla="*/ 1489233 h 1575581"/>
                <a:gd name="connsiteX3" fmla="*/ 731038 w 1575581"/>
                <a:gd name="connsiteY3" fmla="*/ 1575581 h 1575581"/>
                <a:gd name="connsiteX4" fmla="*/ 0 w 1575581"/>
                <a:gd name="connsiteY4" fmla="*/ 1575581 h 1575581"/>
                <a:gd name="connsiteX5" fmla="*/ 8135 w 1575581"/>
                <a:gd name="connsiteY5" fmla="*/ 1414488 h 1575581"/>
                <a:gd name="connsiteX6" fmla="*/ 1414488 w 1575581"/>
                <a:gd name="connsiteY6" fmla="*/ 8135 h 1575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5581" h="1575581">
                  <a:moveTo>
                    <a:pt x="1575581" y="0"/>
                  </a:moveTo>
                  <a:lnTo>
                    <a:pt x="1575581" y="731039"/>
                  </a:lnTo>
                  <a:cubicBezTo>
                    <a:pt x="1138305" y="731039"/>
                    <a:pt x="778648" y="1063367"/>
                    <a:pt x="735399" y="1489233"/>
                  </a:cubicBezTo>
                  <a:lnTo>
                    <a:pt x="731038" y="1575581"/>
                  </a:lnTo>
                  <a:lnTo>
                    <a:pt x="0" y="1575581"/>
                  </a:lnTo>
                  <a:lnTo>
                    <a:pt x="8135" y="1414488"/>
                  </a:lnTo>
                  <a:cubicBezTo>
                    <a:pt x="83441" y="672958"/>
                    <a:pt x="672958" y="83441"/>
                    <a:pt x="1414488" y="8135"/>
                  </a:cubicBez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  <a:sp3d extrusionH="304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AB851DE-EAD3-4E10-AB6B-532B46B11A8F}"/>
                </a:ext>
              </a:extLst>
            </p:cNvPr>
            <p:cNvSpPr/>
            <p:nvPr/>
          </p:nvSpPr>
          <p:spPr>
            <a:xfrm flipH="1">
              <a:off x="5967046" y="1853418"/>
              <a:ext cx="1575581" cy="1575581"/>
            </a:xfrm>
            <a:custGeom>
              <a:avLst/>
              <a:gdLst>
                <a:gd name="connsiteX0" fmla="*/ 1575581 w 1575581"/>
                <a:gd name="connsiteY0" fmla="*/ 0 h 1575581"/>
                <a:gd name="connsiteX1" fmla="*/ 1575581 w 1575581"/>
                <a:gd name="connsiteY1" fmla="*/ 731039 h 1575581"/>
                <a:gd name="connsiteX2" fmla="*/ 735399 w 1575581"/>
                <a:gd name="connsiteY2" fmla="*/ 1489233 h 1575581"/>
                <a:gd name="connsiteX3" fmla="*/ 731038 w 1575581"/>
                <a:gd name="connsiteY3" fmla="*/ 1575581 h 1575581"/>
                <a:gd name="connsiteX4" fmla="*/ 0 w 1575581"/>
                <a:gd name="connsiteY4" fmla="*/ 1575581 h 1575581"/>
                <a:gd name="connsiteX5" fmla="*/ 8135 w 1575581"/>
                <a:gd name="connsiteY5" fmla="*/ 1414488 h 1575581"/>
                <a:gd name="connsiteX6" fmla="*/ 1414488 w 1575581"/>
                <a:gd name="connsiteY6" fmla="*/ 8135 h 1575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5581" h="1575581">
                  <a:moveTo>
                    <a:pt x="1575581" y="0"/>
                  </a:moveTo>
                  <a:lnTo>
                    <a:pt x="1575581" y="731039"/>
                  </a:lnTo>
                  <a:cubicBezTo>
                    <a:pt x="1138305" y="731039"/>
                    <a:pt x="778648" y="1063367"/>
                    <a:pt x="735399" y="1489233"/>
                  </a:cubicBezTo>
                  <a:lnTo>
                    <a:pt x="731038" y="1575581"/>
                  </a:lnTo>
                  <a:lnTo>
                    <a:pt x="0" y="1575581"/>
                  </a:lnTo>
                  <a:lnTo>
                    <a:pt x="8135" y="1414488"/>
                  </a:lnTo>
                  <a:cubicBezTo>
                    <a:pt x="83441" y="672958"/>
                    <a:pt x="672958" y="83441"/>
                    <a:pt x="1414488" y="8135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sp3d extrusionH="304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899BCC3-A81F-4A7D-B48B-6BE7DAC8C549}"/>
                </a:ext>
              </a:extLst>
            </p:cNvPr>
            <p:cNvSpPr/>
            <p:nvPr/>
          </p:nvSpPr>
          <p:spPr>
            <a:xfrm flipV="1">
              <a:off x="6807664" y="3423176"/>
              <a:ext cx="1575581" cy="1575581"/>
            </a:xfrm>
            <a:custGeom>
              <a:avLst/>
              <a:gdLst>
                <a:gd name="connsiteX0" fmla="*/ 1575581 w 1575581"/>
                <a:gd name="connsiteY0" fmla="*/ 0 h 1575581"/>
                <a:gd name="connsiteX1" fmla="*/ 1575581 w 1575581"/>
                <a:gd name="connsiteY1" fmla="*/ 731039 h 1575581"/>
                <a:gd name="connsiteX2" fmla="*/ 735399 w 1575581"/>
                <a:gd name="connsiteY2" fmla="*/ 1489233 h 1575581"/>
                <a:gd name="connsiteX3" fmla="*/ 731038 w 1575581"/>
                <a:gd name="connsiteY3" fmla="*/ 1575581 h 1575581"/>
                <a:gd name="connsiteX4" fmla="*/ 0 w 1575581"/>
                <a:gd name="connsiteY4" fmla="*/ 1575581 h 1575581"/>
                <a:gd name="connsiteX5" fmla="*/ 8135 w 1575581"/>
                <a:gd name="connsiteY5" fmla="*/ 1414488 h 1575581"/>
                <a:gd name="connsiteX6" fmla="*/ 1414488 w 1575581"/>
                <a:gd name="connsiteY6" fmla="*/ 8135 h 1575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5581" h="1575581">
                  <a:moveTo>
                    <a:pt x="1575581" y="0"/>
                  </a:moveTo>
                  <a:lnTo>
                    <a:pt x="1575581" y="731039"/>
                  </a:lnTo>
                  <a:cubicBezTo>
                    <a:pt x="1138305" y="731039"/>
                    <a:pt x="778648" y="1063367"/>
                    <a:pt x="735399" y="1489233"/>
                  </a:cubicBezTo>
                  <a:lnTo>
                    <a:pt x="731038" y="1575581"/>
                  </a:lnTo>
                  <a:lnTo>
                    <a:pt x="0" y="1575581"/>
                  </a:lnTo>
                  <a:lnTo>
                    <a:pt x="8135" y="1414488"/>
                  </a:lnTo>
                  <a:cubicBezTo>
                    <a:pt x="83441" y="672958"/>
                    <a:pt x="672958" y="83441"/>
                    <a:pt x="1414488" y="8135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sp3d extrusionH="304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5EA71B2-51AA-40A6-B61C-32423D20EFEE}"/>
                </a:ext>
              </a:extLst>
            </p:cNvPr>
            <p:cNvSpPr/>
            <p:nvPr/>
          </p:nvSpPr>
          <p:spPr>
            <a:xfrm flipH="1" flipV="1">
              <a:off x="8382835" y="3423421"/>
              <a:ext cx="1575581" cy="1575581"/>
            </a:xfrm>
            <a:custGeom>
              <a:avLst/>
              <a:gdLst>
                <a:gd name="connsiteX0" fmla="*/ 1575581 w 1575581"/>
                <a:gd name="connsiteY0" fmla="*/ 0 h 1575581"/>
                <a:gd name="connsiteX1" fmla="*/ 1575581 w 1575581"/>
                <a:gd name="connsiteY1" fmla="*/ 731039 h 1575581"/>
                <a:gd name="connsiteX2" fmla="*/ 735399 w 1575581"/>
                <a:gd name="connsiteY2" fmla="*/ 1489233 h 1575581"/>
                <a:gd name="connsiteX3" fmla="*/ 731038 w 1575581"/>
                <a:gd name="connsiteY3" fmla="*/ 1575581 h 1575581"/>
                <a:gd name="connsiteX4" fmla="*/ 0 w 1575581"/>
                <a:gd name="connsiteY4" fmla="*/ 1575581 h 1575581"/>
                <a:gd name="connsiteX5" fmla="*/ 8135 w 1575581"/>
                <a:gd name="connsiteY5" fmla="*/ 1414488 h 1575581"/>
                <a:gd name="connsiteX6" fmla="*/ 1414488 w 1575581"/>
                <a:gd name="connsiteY6" fmla="*/ 8135 h 1575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5581" h="1575581">
                  <a:moveTo>
                    <a:pt x="1575581" y="0"/>
                  </a:moveTo>
                  <a:lnTo>
                    <a:pt x="1575581" y="731039"/>
                  </a:lnTo>
                  <a:cubicBezTo>
                    <a:pt x="1138305" y="731039"/>
                    <a:pt x="778648" y="1063367"/>
                    <a:pt x="735399" y="1489233"/>
                  </a:cubicBezTo>
                  <a:lnTo>
                    <a:pt x="731038" y="1575581"/>
                  </a:lnTo>
                  <a:lnTo>
                    <a:pt x="0" y="1575581"/>
                  </a:lnTo>
                  <a:lnTo>
                    <a:pt x="8135" y="1414488"/>
                  </a:lnTo>
                  <a:cubicBezTo>
                    <a:pt x="83441" y="672958"/>
                    <a:pt x="672958" y="83441"/>
                    <a:pt x="1414488" y="8135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sp3d extrusionH="304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8AEEF55-3E31-43FD-B7E2-5AA25DEEF350}"/>
                </a:ext>
              </a:extLst>
            </p:cNvPr>
            <p:cNvSpPr/>
            <p:nvPr/>
          </p:nvSpPr>
          <p:spPr>
            <a:xfrm>
              <a:off x="9228862" y="1850752"/>
              <a:ext cx="1575581" cy="1575581"/>
            </a:xfrm>
            <a:custGeom>
              <a:avLst/>
              <a:gdLst>
                <a:gd name="connsiteX0" fmla="*/ 1575581 w 1575581"/>
                <a:gd name="connsiteY0" fmla="*/ 0 h 1575581"/>
                <a:gd name="connsiteX1" fmla="*/ 1575581 w 1575581"/>
                <a:gd name="connsiteY1" fmla="*/ 731039 h 1575581"/>
                <a:gd name="connsiteX2" fmla="*/ 735399 w 1575581"/>
                <a:gd name="connsiteY2" fmla="*/ 1489233 h 1575581"/>
                <a:gd name="connsiteX3" fmla="*/ 731038 w 1575581"/>
                <a:gd name="connsiteY3" fmla="*/ 1575581 h 1575581"/>
                <a:gd name="connsiteX4" fmla="*/ 0 w 1575581"/>
                <a:gd name="connsiteY4" fmla="*/ 1575581 h 1575581"/>
                <a:gd name="connsiteX5" fmla="*/ 8135 w 1575581"/>
                <a:gd name="connsiteY5" fmla="*/ 1414488 h 1575581"/>
                <a:gd name="connsiteX6" fmla="*/ 1414488 w 1575581"/>
                <a:gd name="connsiteY6" fmla="*/ 8135 h 1575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5581" h="1575581">
                  <a:moveTo>
                    <a:pt x="1575581" y="0"/>
                  </a:moveTo>
                  <a:lnTo>
                    <a:pt x="1575581" y="731039"/>
                  </a:lnTo>
                  <a:cubicBezTo>
                    <a:pt x="1138305" y="731039"/>
                    <a:pt x="778648" y="1063367"/>
                    <a:pt x="735399" y="1489233"/>
                  </a:cubicBezTo>
                  <a:lnTo>
                    <a:pt x="731038" y="1575581"/>
                  </a:lnTo>
                  <a:lnTo>
                    <a:pt x="0" y="1575581"/>
                  </a:lnTo>
                  <a:lnTo>
                    <a:pt x="8135" y="1414488"/>
                  </a:lnTo>
                  <a:cubicBezTo>
                    <a:pt x="83441" y="672958"/>
                    <a:pt x="672958" y="83441"/>
                    <a:pt x="1414488" y="8135"/>
                  </a:cubicBez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  <a:sp3d extrusionH="304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B513781E-50D4-48DA-A325-007E4911A498}"/>
                </a:ext>
              </a:extLst>
            </p:cNvPr>
            <p:cNvSpPr/>
            <p:nvPr/>
          </p:nvSpPr>
          <p:spPr>
            <a:xfrm>
              <a:off x="10804443" y="1485407"/>
              <a:ext cx="2839333" cy="1460257"/>
            </a:xfrm>
            <a:prstGeom prst="rightArrow">
              <a:avLst/>
            </a:prstGeom>
            <a:solidFill>
              <a:srgbClr val="FF0066"/>
            </a:solidFill>
            <a:ln>
              <a:noFill/>
            </a:ln>
            <a:sp3d extrusionH="304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29D61B42-6B85-4D5A-A73E-154C1E167B78}"/>
              </a:ext>
            </a:extLst>
          </p:cNvPr>
          <p:cNvSpPr/>
          <p:nvPr/>
        </p:nvSpPr>
        <p:spPr>
          <a:xfrm>
            <a:off x="3405688" y="4265445"/>
            <a:ext cx="1575581" cy="1575581"/>
          </a:xfrm>
          <a:prstGeom prst="ellipse">
            <a:avLst/>
          </a:prstGeom>
          <a:solidFill>
            <a:srgbClr val="0099FF"/>
          </a:solidFill>
          <a:ln>
            <a:noFill/>
          </a:ln>
          <a:effectLst>
            <a:outerShdw blurRad="317500" dist="215900" dir="8100000" algn="tr" rotWithShape="0">
              <a:prstClr val="black">
                <a:alpha val="40000"/>
              </a:prstClr>
            </a:outerShdw>
          </a:effectLst>
          <a:scene3d>
            <a:camera prst="isometricTopUp"/>
            <a:lightRig rig="flood" dir="t"/>
          </a:scene3d>
          <a:sp3d extrusionH="304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3B1DF7A-BF30-4D7A-AD4D-7CC820B57C3F}"/>
              </a:ext>
            </a:extLst>
          </p:cNvPr>
          <p:cNvSpPr/>
          <p:nvPr/>
        </p:nvSpPr>
        <p:spPr>
          <a:xfrm>
            <a:off x="3701634" y="4330851"/>
            <a:ext cx="983687" cy="983687"/>
          </a:xfrm>
          <a:prstGeom prst="ellipse">
            <a:avLst/>
          </a:prstGeom>
          <a:solidFill>
            <a:srgbClr val="0099FF"/>
          </a:solidFill>
          <a:ln>
            <a:noFill/>
          </a:ln>
          <a:scene3d>
            <a:camera prst="isometricTopUp"/>
            <a:lightRig rig="flood" dir="t"/>
          </a:scene3d>
          <a:sp3d extrusionH="304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A57A1B-F1A9-48FF-B87A-DCFC54E33905}"/>
              </a:ext>
            </a:extLst>
          </p:cNvPr>
          <p:cNvSpPr txBox="1"/>
          <p:nvPr/>
        </p:nvSpPr>
        <p:spPr>
          <a:xfrm>
            <a:off x="-368805" y="4422584"/>
            <a:ext cx="2300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elix Titling" panose="04060505060202020A04" pitchFamily="82" charset="0"/>
                <a:ea typeface="Adobe Gothic Std B" panose="020B0800000000000000" pitchFamily="34" charset="-128"/>
              </a:rPr>
              <a:t>Ancient era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8D5DDD-40C1-4CC6-B00E-36CB11726BE6}"/>
              </a:ext>
            </a:extLst>
          </p:cNvPr>
          <p:cNvSpPr txBox="1"/>
          <p:nvPr/>
        </p:nvSpPr>
        <p:spPr>
          <a:xfrm>
            <a:off x="485326" y="1452547"/>
            <a:ext cx="2300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elix Titling" panose="04060505060202020A04" pitchFamily="82" charset="0"/>
                <a:ea typeface="Adobe Gothic Std B" panose="020B0800000000000000" pitchFamily="34" charset="-128"/>
              </a:rPr>
              <a:t>Classical period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A5198B-5F37-4C5C-B35F-330F4CBFE629}"/>
              </a:ext>
            </a:extLst>
          </p:cNvPr>
          <p:cNvSpPr txBox="1"/>
          <p:nvPr/>
        </p:nvSpPr>
        <p:spPr>
          <a:xfrm>
            <a:off x="2900879" y="9985"/>
            <a:ext cx="2300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elix Titling" panose="04060505060202020A04" pitchFamily="82" charset="0"/>
                <a:ea typeface="Adobe Gothic Std B" panose="020B0800000000000000" pitchFamily="34" charset="-128"/>
              </a:rPr>
              <a:t>MODERN ERA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5FD125-259A-4C54-A17D-91E252CCAB1E}"/>
              </a:ext>
            </a:extLst>
          </p:cNvPr>
          <p:cNvSpPr txBox="1"/>
          <p:nvPr/>
        </p:nvSpPr>
        <p:spPr>
          <a:xfrm>
            <a:off x="5726227" y="4900365"/>
            <a:ext cx="3205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elix Titling" panose="04060505060202020A04" pitchFamily="82" charset="0"/>
                <a:ea typeface="Adobe Gothic Std B" panose="020B0800000000000000" pitchFamily="34" charset="-128"/>
              </a:rPr>
              <a:t>Medieval period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E3E1292-D2DF-4F5D-BFF9-9B5F606374ED}"/>
              </a:ext>
            </a:extLst>
          </p:cNvPr>
          <p:cNvSpPr txBox="1"/>
          <p:nvPr/>
        </p:nvSpPr>
        <p:spPr>
          <a:xfrm>
            <a:off x="8042732" y="2908081"/>
            <a:ext cx="38833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elix Titling" panose="04060505060202020A04" pitchFamily="82" charset="0"/>
                <a:ea typeface="Adobe Gothic Std B" panose="020B0800000000000000" pitchFamily="34" charset="-128"/>
              </a:rPr>
              <a:t>Colonial period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EC419C5-8249-410B-9478-16EA52710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669" y="4157302"/>
            <a:ext cx="635652" cy="768758"/>
          </a:xfrm>
          <a:prstGeom prst="rect">
            <a:avLst/>
          </a:prstGeom>
        </p:spPr>
      </p:pic>
      <p:sp>
        <p:nvSpPr>
          <p:cNvPr id="28" name="Rectangle 1">
            <a:extLst>
              <a:ext uri="{FF2B5EF4-FFF2-40B4-BE49-F238E27FC236}">
                <a16:creationId xmlns:a16="http://schemas.microsoft.com/office/drawing/2014/main" id="{60ED5DCB-2839-AD5C-C534-EDA5A17751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61" y="4917757"/>
            <a:ext cx="3295406" cy="1477328"/>
          </a:xfrm>
          <a:prstGeom prst="rect">
            <a:avLst/>
          </a:prstGeom>
          <a:solidFill>
            <a:schemeClr val="tx1">
              <a:alpha val="38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The earliest form of Indian music can be traced back to the Vedic </a:t>
            </a:r>
            <a:r>
              <a:rPr lang="en-US" dirty="0" err="1"/>
              <a:t>period.Vedic</a:t>
            </a:r>
            <a:r>
              <a:rPr lang="en-US" dirty="0"/>
              <a:t> chants, known as "Samaveda," were the foundation of Indian music.</a:t>
            </a:r>
            <a:endParaRPr kumimoji="0" lang="en-US" altLang="en-US" sz="1800" i="0" u="none" strike="noStrike" cap="none" normalizeH="0" baseline="0" dirty="0">
              <a:ln>
                <a:noFill/>
              </a:ln>
              <a:effectLst/>
              <a:latin typeface="Maiandra GD" panose="020E0502030308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6069991-815D-46F9-B315-77649DF9B18D}"/>
              </a:ext>
            </a:extLst>
          </p:cNvPr>
          <p:cNvGrpSpPr/>
          <p:nvPr/>
        </p:nvGrpSpPr>
        <p:grpSpPr>
          <a:xfrm>
            <a:off x="2940413" y="2523250"/>
            <a:ext cx="3195090" cy="1932149"/>
            <a:chOff x="2597006" y="3847059"/>
            <a:chExt cx="1799771" cy="1009988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D988F77-248D-45D4-BADF-F2E548DE80C2}"/>
                </a:ext>
              </a:extLst>
            </p:cNvPr>
            <p:cNvSpPr/>
            <p:nvPr/>
          </p:nvSpPr>
          <p:spPr>
            <a:xfrm>
              <a:off x="2597006" y="4157302"/>
              <a:ext cx="1799771" cy="699745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0">
                  <a:schemeClr val="tx1">
                    <a:alpha val="74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279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latin typeface="Maiandra GD" panose="020E0502030308020204" pitchFamily="34" charset="0"/>
              </a:endParaRPr>
            </a:p>
          </p:txBody>
        </p:sp>
        <p:sp>
          <p:nvSpPr>
            <p:cNvPr id="36" name="Oval 29">
              <a:extLst>
                <a:ext uri="{FF2B5EF4-FFF2-40B4-BE49-F238E27FC236}">
                  <a16:creationId xmlns:a16="http://schemas.microsoft.com/office/drawing/2014/main" id="{D974C631-436C-40E6-905B-588C9D903E96}"/>
                </a:ext>
              </a:extLst>
            </p:cNvPr>
            <p:cNvSpPr/>
            <p:nvPr/>
          </p:nvSpPr>
          <p:spPr>
            <a:xfrm>
              <a:off x="3269743" y="3847059"/>
              <a:ext cx="474047" cy="620483"/>
            </a:xfrm>
            <a:custGeom>
              <a:avLst/>
              <a:gdLst>
                <a:gd name="connsiteX0" fmla="*/ 0 w 1083951"/>
                <a:gd name="connsiteY0" fmla="*/ 629030 h 1258060"/>
                <a:gd name="connsiteX1" fmla="*/ 541976 w 1083951"/>
                <a:gd name="connsiteY1" fmla="*/ 0 h 1258060"/>
                <a:gd name="connsiteX2" fmla="*/ 1083952 w 1083951"/>
                <a:gd name="connsiteY2" fmla="*/ 629030 h 1258060"/>
                <a:gd name="connsiteX3" fmla="*/ 541976 w 1083951"/>
                <a:gd name="connsiteY3" fmla="*/ 1258060 h 1258060"/>
                <a:gd name="connsiteX4" fmla="*/ 0 w 1083951"/>
                <a:gd name="connsiteY4" fmla="*/ 629030 h 1258060"/>
                <a:gd name="connsiteX0" fmla="*/ 0 w 1083952"/>
                <a:gd name="connsiteY0" fmla="*/ 629030 h 1635431"/>
                <a:gd name="connsiteX1" fmla="*/ 541976 w 1083952"/>
                <a:gd name="connsiteY1" fmla="*/ 0 h 1635431"/>
                <a:gd name="connsiteX2" fmla="*/ 1083952 w 1083952"/>
                <a:gd name="connsiteY2" fmla="*/ 629030 h 1635431"/>
                <a:gd name="connsiteX3" fmla="*/ 541976 w 1083952"/>
                <a:gd name="connsiteY3" fmla="*/ 1635431 h 1635431"/>
                <a:gd name="connsiteX4" fmla="*/ 0 w 1083952"/>
                <a:gd name="connsiteY4" fmla="*/ 629030 h 1635431"/>
                <a:gd name="connsiteX0" fmla="*/ 0 w 1083952"/>
                <a:gd name="connsiteY0" fmla="*/ 629030 h 1635431"/>
                <a:gd name="connsiteX1" fmla="*/ 541976 w 1083952"/>
                <a:gd name="connsiteY1" fmla="*/ 0 h 1635431"/>
                <a:gd name="connsiteX2" fmla="*/ 1083952 w 1083952"/>
                <a:gd name="connsiteY2" fmla="*/ 629030 h 1635431"/>
                <a:gd name="connsiteX3" fmla="*/ 541976 w 1083952"/>
                <a:gd name="connsiteY3" fmla="*/ 1635431 h 1635431"/>
                <a:gd name="connsiteX4" fmla="*/ 0 w 1083952"/>
                <a:gd name="connsiteY4" fmla="*/ 629030 h 163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3952" h="1635431">
                  <a:moveTo>
                    <a:pt x="0" y="629030"/>
                  </a:moveTo>
                  <a:cubicBezTo>
                    <a:pt x="0" y="356458"/>
                    <a:pt x="242651" y="0"/>
                    <a:pt x="541976" y="0"/>
                  </a:cubicBezTo>
                  <a:cubicBezTo>
                    <a:pt x="841301" y="0"/>
                    <a:pt x="1083952" y="281626"/>
                    <a:pt x="1083952" y="629030"/>
                  </a:cubicBezTo>
                  <a:cubicBezTo>
                    <a:pt x="1083952" y="976434"/>
                    <a:pt x="594558" y="1635431"/>
                    <a:pt x="541976" y="1635431"/>
                  </a:cubicBezTo>
                  <a:cubicBezTo>
                    <a:pt x="489394" y="1635431"/>
                    <a:pt x="0" y="901602"/>
                    <a:pt x="0" y="62903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Maiandra GD" panose="020E0502030308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BE2AF9C-81C0-493F-A827-23407E68954D}"/>
                </a:ext>
              </a:extLst>
            </p:cNvPr>
            <p:cNvSpPr txBox="1"/>
            <p:nvPr/>
          </p:nvSpPr>
          <p:spPr>
            <a:xfrm>
              <a:off x="3299834" y="3984271"/>
              <a:ext cx="463399" cy="217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latin typeface="Maiandra GD" panose="020E0502030308020204" pitchFamily="34" charset="0"/>
                  <a:ea typeface="Adobe Gothic Std B" panose="020B0800000000000000" pitchFamily="34" charset="-128"/>
                </a:rPr>
                <a:t>1000 BCE -100 CE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6312084-7E92-46E7-AFB3-E20BBC0F7B0A}"/>
              </a:ext>
            </a:extLst>
          </p:cNvPr>
          <p:cNvGrpSpPr/>
          <p:nvPr/>
        </p:nvGrpSpPr>
        <p:grpSpPr>
          <a:xfrm>
            <a:off x="2788926" y="3464708"/>
            <a:ext cx="1607851" cy="1392339"/>
            <a:chOff x="2597006" y="3464708"/>
            <a:chExt cx="1799771" cy="1392339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8A029AF-58BB-45AF-A11A-FBAC468B7923}"/>
                </a:ext>
              </a:extLst>
            </p:cNvPr>
            <p:cNvSpPr/>
            <p:nvPr/>
          </p:nvSpPr>
          <p:spPr>
            <a:xfrm>
              <a:off x="2993948" y="3464708"/>
              <a:ext cx="827643" cy="1002835"/>
            </a:xfrm>
            <a:custGeom>
              <a:avLst/>
              <a:gdLst>
                <a:gd name="connsiteX0" fmla="*/ 0 w 1083951"/>
                <a:gd name="connsiteY0" fmla="*/ 629030 h 1258060"/>
                <a:gd name="connsiteX1" fmla="*/ 541976 w 1083951"/>
                <a:gd name="connsiteY1" fmla="*/ 0 h 1258060"/>
                <a:gd name="connsiteX2" fmla="*/ 1083952 w 1083951"/>
                <a:gd name="connsiteY2" fmla="*/ 629030 h 1258060"/>
                <a:gd name="connsiteX3" fmla="*/ 541976 w 1083951"/>
                <a:gd name="connsiteY3" fmla="*/ 1258060 h 1258060"/>
                <a:gd name="connsiteX4" fmla="*/ 0 w 1083951"/>
                <a:gd name="connsiteY4" fmla="*/ 629030 h 1258060"/>
                <a:gd name="connsiteX0" fmla="*/ 0 w 1083952"/>
                <a:gd name="connsiteY0" fmla="*/ 629030 h 1635431"/>
                <a:gd name="connsiteX1" fmla="*/ 541976 w 1083952"/>
                <a:gd name="connsiteY1" fmla="*/ 0 h 1635431"/>
                <a:gd name="connsiteX2" fmla="*/ 1083952 w 1083952"/>
                <a:gd name="connsiteY2" fmla="*/ 629030 h 1635431"/>
                <a:gd name="connsiteX3" fmla="*/ 541976 w 1083952"/>
                <a:gd name="connsiteY3" fmla="*/ 1635431 h 1635431"/>
                <a:gd name="connsiteX4" fmla="*/ 0 w 1083952"/>
                <a:gd name="connsiteY4" fmla="*/ 629030 h 1635431"/>
                <a:gd name="connsiteX0" fmla="*/ 0 w 1083952"/>
                <a:gd name="connsiteY0" fmla="*/ 629030 h 1635431"/>
                <a:gd name="connsiteX1" fmla="*/ 541976 w 1083952"/>
                <a:gd name="connsiteY1" fmla="*/ 0 h 1635431"/>
                <a:gd name="connsiteX2" fmla="*/ 1083952 w 1083952"/>
                <a:gd name="connsiteY2" fmla="*/ 629030 h 1635431"/>
                <a:gd name="connsiteX3" fmla="*/ 541976 w 1083952"/>
                <a:gd name="connsiteY3" fmla="*/ 1635431 h 1635431"/>
                <a:gd name="connsiteX4" fmla="*/ 0 w 1083952"/>
                <a:gd name="connsiteY4" fmla="*/ 629030 h 163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3952" h="1635431">
                  <a:moveTo>
                    <a:pt x="0" y="629030"/>
                  </a:moveTo>
                  <a:cubicBezTo>
                    <a:pt x="0" y="356458"/>
                    <a:pt x="242651" y="0"/>
                    <a:pt x="541976" y="0"/>
                  </a:cubicBezTo>
                  <a:cubicBezTo>
                    <a:pt x="841301" y="0"/>
                    <a:pt x="1083952" y="281626"/>
                    <a:pt x="1083952" y="629030"/>
                  </a:cubicBezTo>
                  <a:cubicBezTo>
                    <a:pt x="1083952" y="976434"/>
                    <a:pt x="594558" y="1635431"/>
                    <a:pt x="541976" y="1635431"/>
                  </a:cubicBezTo>
                  <a:cubicBezTo>
                    <a:pt x="489394" y="1635431"/>
                    <a:pt x="0" y="901602"/>
                    <a:pt x="0" y="62903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BDC4CA4-467E-4504-8F4F-92BFD875EAD1}"/>
                </a:ext>
              </a:extLst>
            </p:cNvPr>
            <p:cNvSpPr/>
            <p:nvPr/>
          </p:nvSpPr>
          <p:spPr>
            <a:xfrm>
              <a:off x="2597006" y="4157302"/>
              <a:ext cx="1799771" cy="699745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0">
                  <a:schemeClr val="tx1">
                    <a:alpha val="74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279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8853A10-BE0C-4785-89E1-DA0592892B78}"/>
                </a:ext>
              </a:extLst>
            </p:cNvPr>
            <p:cNvSpPr txBox="1"/>
            <p:nvPr/>
          </p:nvSpPr>
          <p:spPr>
            <a:xfrm>
              <a:off x="3020134" y="3680313"/>
              <a:ext cx="102454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Pre 1000 BCE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2EEDBFA-E09D-4B1D-AA37-E94823E5A004}"/>
              </a:ext>
            </a:extLst>
          </p:cNvPr>
          <p:cNvGrpSpPr/>
          <p:nvPr/>
        </p:nvGrpSpPr>
        <p:grpSpPr>
          <a:xfrm>
            <a:off x="5099858" y="2965275"/>
            <a:ext cx="2240477" cy="1602896"/>
            <a:chOff x="2597006" y="3767797"/>
            <a:chExt cx="1799771" cy="108925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896BE84-0F5D-4794-B46E-4FFA191A04D7}"/>
                </a:ext>
              </a:extLst>
            </p:cNvPr>
            <p:cNvSpPr/>
            <p:nvPr/>
          </p:nvSpPr>
          <p:spPr>
            <a:xfrm>
              <a:off x="2597006" y="4157302"/>
              <a:ext cx="1799771" cy="699745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0">
                  <a:schemeClr val="tx1">
                    <a:alpha val="74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279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29">
              <a:extLst>
                <a:ext uri="{FF2B5EF4-FFF2-40B4-BE49-F238E27FC236}">
                  <a16:creationId xmlns:a16="http://schemas.microsoft.com/office/drawing/2014/main" id="{C74DEE95-5775-4B76-BBC7-FD9DB0BE9031}"/>
                </a:ext>
              </a:extLst>
            </p:cNvPr>
            <p:cNvSpPr/>
            <p:nvPr/>
          </p:nvSpPr>
          <p:spPr>
            <a:xfrm>
              <a:off x="3052442" y="3767797"/>
              <a:ext cx="691348" cy="699745"/>
            </a:xfrm>
            <a:custGeom>
              <a:avLst/>
              <a:gdLst>
                <a:gd name="connsiteX0" fmla="*/ 0 w 1083951"/>
                <a:gd name="connsiteY0" fmla="*/ 629030 h 1258060"/>
                <a:gd name="connsiteX1" fmla="*/ 541976 w 1083951"/>
                <a:gd name="connsiteY1" fmla="*/ 0 h 1258060"/>
                <a:gd name="connsiteX2" fmla="*/ 1083952 w 1083951"/>
                <a:gd name="connsiteY2" fmla="*/ 629030 h 1258060"/>
                <a:gd name="connsiteX3" fmla="*/ 541976 w 1083951"/>
                <a:gd name="connsiteY3" fmla="*/ 1258060 h 1258060"/>
                <a:gd name="connsiteX4" fmla="*/ 0 w 1083951"/>
                <a:gd name="connsiteY4" fmla="*/ 629030 h 1258060"/>
                <a:gd name="connsiteX0" fmla="*/ 0 w 1083952"/>
                <a:gd name="connsiteY0" fmla="*/ 629030 h 1635431"/>
                <a:gd name="connsiteX1" fmla="*/ 541976 w 1083952"/>
                <a:gd name="connsiteY1" fmla="*/ 0 h 1635431"/>
                <a:gd name="connsiteX2" fmla="*/ 1083952 w 1083952"/>
                <a:gd name="connsiteY2" fmla="*/ 629030 h 1635431"/>
                <a:gd name="connsiteX3" fmla="*/ 541976 w 1083952"/>
                <a:gd name="connsiteY3" fmla="*/ 1635431 h 1635431"/>
                <a:gd name="connsiteX4" fmla="*/ 0 w 1083952"/>
                <a:gd name="connsiteY4" fmla="*/ 629030 h 1635431"/>
                <a:gd name="connsiteX0" fmla="*/ 0 w 1083952"/>
                <a:gd name="connsiteY0" fmla="*/ 629030 h 1635431"/>
                <a:gd name="connsiteX1" fmla="*/ 541976 w 1083952"/>
                <a:gd name="connsiteY1" fmla="*/ 0 h 1635431"/>
                <a:gd name="connsiteX2" fmla="*/ 1083952 w 1083952"/>
                <a:gd name="connsiteY2" fmla="*/ 629030 h 1635431"/>
                <a:gd name="connsiteX3" fmla="*/ 541976 w 1083952"/>
                <a:gd name="connsiteY3" fmla="*/ 1635431 h 1635431"/>
                <a:gd name="connsiteX4" fmla="*/ 0 w 1083952"/>
                <a:gd name="connsiteY4" fmla="*/ 629030 h 163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3952" h="1635431">
                  <a:moveTo>
                    <a:pt x="0" y="629030"/>
                  </a:moveTo>
                  <a:cubicBezTo>
                    <a:pt x="0" y="356458"/>
                    <a:pt x="242651" y="0"/>
                    <a:pt x="541976" y="0"/>
                  </a:cubicBezTo>
                  <a:cubicBezTo>
                    <a:pt x="841301" y="0"/>
                    <a:pt x="1083952" y="281626"/>
                    <a:pt x="1083952" y="629030"/>
                  </a:cubicBezTo>
                  <a:cubicBezTo>
                    <a:pt x="1083952" y="976434"/>
                    <a:pt x="594558" y="1635431"/>
                    <a:pt x="541976" y="1635431"/>
                  </a:cubicBezTo>
                  <a:cubicBezTo>
                    <a:pt x="489394" y="1635431"/>
                    <a:pt x="0" y="901602"/>
                    <a:pt x="0" y="62903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C281580-2E87-4737-8395-DC87D9121EAE}"/>
                </a:ext>
              </a:extLst>
            </p:cNvPr>
            <p:cNvSpPr txBox="1"/>
            <p:nvPr/>
          </p:nvSpPr>
          <p:spPr>
            <a:xfrm>
              <a:off x="3090167" y="3917136"/>
              <a:ext cx="668898" cy="282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1000 CE -1500 CE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7AB9EF3-929F-48C6-B5AD-4C4D9B95CDDF}"/>
              </a:ext>
            </a:extLst>
          </p:cNvPr>
          <p:cNvGrpSpPr/>
          <p:nvPr/>
        </p:nvGrpSpPr>
        <p:grpSpPr>
          <a:xfrm>
            <a:off x="5905304" y="2546971"/>
            <a:ext cx="2839333" cy="1548780"/>
            <a:chOff x="2597006" y="3942536"/>
            <a:chExt cx="1799771" cy="914511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5FDAA8F-5074-4F7C-9816-3F68CFE2FAE4}"/>
                </a:ext>
              </a:extLst>
            </p:cNvPr>
            <p:cNvSpPr/>
            <p:nvPr/>
          </p:nvSpPr>
          <p:spPr>
            <a:xfrm>
              <a:off x="2597006" y="4157302"/>
              <a:ext cx="1799771" cy="699745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0">
                  <a:schemeClr val="tx1">
                    <a:alpha val="74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279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Maiandra GD" panose="020E0502030308020204" pitchFamily="34" charset="0"/>
              </a:endParaRPr>
            </a:p>
          </p:txBody>
        </p:sp>
        <p:sp>
          <p:nvSpPr>
            <p:cNvPr id="44" name="Oval 29">
              <a:extLst>
                <a:ext uri="{FF2B5EF4-FFF2-40B4-BE49-F238E27FC236}">
                  <a16:creationId xmlns:a16="http://schemas.microsoft.com/office/drawing/2014/main" id="{6E1170FD-96C6-4056-890F-9E2588718C3F}"/>
                </a:ext>
              </a:extLst>
            </p:cNvPr>
            <p:cNvSpPr/>
            <p:nvPr/>
          </p:nvSpPr>
          <p:spPr>
            <a:xfrm>
              <a:off x="3256696" y="3942536"/>
              <a:ext cx="474047" cy="590541"/>
            </a:xfrm>
            <a:custGeom>
              <a:avLst/>
              <a:gdLst>
                <a:gd name="connsiteX0" fmla="*/ 0 w 1083951"/>
                <a:gd name="connsiteY0" fmla="*/ 629030 h 1258060"/>
                <a:gd name="connsiteX1" fmla="*/ 541976 w 1083951"/>
                <a:gd name="connsiteY1" fmla="*/ 0 h 1258060"/>
                <a:gd name="connsiteX2" fmla="*/ 1083952 w 1083951"/>
                <a:gd name="connsiteY2" fmla="*/ 629030 h 1258060"/>
                <a:gd name="connsiteX3" fmla="*/ 541976 w 1083951"/>
                <a:gd name="connsiteY3" fmla="*/ 1258060 h 1258060"/>
                <a:gd name="connsiteX4" fmla="*/ 0 w 1083951"/>
                <a:gd name="connsiteY4" fmla="*/ 629030 h 1258060"/>
                <a:gd name="connsiteX0" fmla="*/ 0 w 1083952"/>
                <a:gd name="connsiteY0" fmla="*/ 629030 h 1635431"/>
                <a:gd name="connsiteX1" fmla="*/ 541976 w 1083952"/>
                <a:gd name="connsiteY1" fmla="*/ 0 h 1635431"/>
                <a:gd name="connsiteX2" fmla="*/ 1083952 w 1083952"/>
                <a:gd name="connsiteY2" fmla="*/ 629030 h 1635431"/>
                <a:gd name="connsiteX3" fmla="*/ 541976 w 1083952"/>
                <a:gd name="connsiteY3" fmla="*/ 1635431 h 1635431"/>
                <a:gd name="connsiteX4" fmla="*/ 0 w 1083952"/>
                <a:gd name="connsiteY4" fmla="*/ 629030 h 1635431"/>
                <a:gd name="connsiteX0" fmla="*/ 0 w 1083952"/>
                <a:gd name="connsiteY0" fmla="*/ 629030 h 1635431"/>
                <a:gd name="connsiteX1" fmla="*/ 541976 w 1083952"/>
                <a:gd name="connsiteY1" fmla="*/ 0 h 1635431"/>
                <a:gd name="connsiteX2" fmla="*/ 1083952 w 1083952"/>
                <a:gd name="connsiteY2" fmla="*/ 629030 h 1635431"/>
                <a:gd name="connsiteX3" fmla="*/ 541976 w 1083952"/>
                <a:gd name="connsiteY3" fmla="*/ 1635431 h 1635431"/>
                <a:gd name="connsiteX4" fmla="*/ 0 w 1083952"/>
                <a:gd name="connsiteY4" fmla="*/ 629030 h 163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3952" h="1635431">
                  <a:moveTo>
                    <a:pt x="0" y="629030"/>
                  </a:moveTo>
                  <a:cubicBezTo>
                    <a:pt x="0" y="356458"/>
                    <a:pt x="242651" y="0"/>
                    <a:pt x="541976" y="0"/>
                  </a:cubicBezTo>
                  <a:cubicBezTo>
                    <a:pt x="841301" y="0"/>
                    <a:pt x="1083952" y="281626"/>
                    <a:pt x="1083952" y="629030"/>
                  </a:cubicBezTo>
                  <a:cubicBezTo>
                    <a:pt x="1083952" y="976434"/>
                    <a:pt x="594558" y="1635431"/>
                    <a:pt x="541976" y="1635431"/>
                  </a:cubicBezTo>
                  <a:cubicBezTo>
                    <a:pt x="489394" y="1635431"/>
                    <a:pt x="0" y="901602"/>
                    <a:pt x="0" y="62903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latin typeface="Maiandra GD" panose="020E050203030802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B669215-8AED-4311-8A30-4866A732E803}"/>
                </a:ext>
              </a:extLst>
            </p:cNvPr>
            <p:cNvSpPr txBox="1"/>
            <p:nvPr/>
          </p:nvSpPr>
          <p:spPr>
            <a:xfrm>
              <a:off x="3273405" y="3960868"/>
              <a:ext cx="117096" cy="154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050" dirty="0">
                <a:latin typeface="Maiandra GD" panose="020E0502030308020204" pitchFamily="34" charset="0"/>
                <a:ea typeface="Adobe Gothic Std B" panose="020B0800000000000000" pitchFamily="34" charset="-128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77B969F-3AF9-4F3A-BF8D-779B34C52FA3}"/>
              </a:ext>
            </a:extLst>
          </p:cNvPr>
          <p:cNvGrpSpPr/>
          <p:nvPr/>
        </p:nvGrpSpPr>
        <p:grpSpPr>
          <a:xfrm>
            <a:off x="5572097" y="1117297"/>
            <a:ext cx="2757514" cy="1477459"/>
            <a:chOff x="2597006" y="3847059"/>
            <a:chExt cx="1799771" cy="1009988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3112176-9521-49D0-8F82-906E2B715974}"/>
                </a:ext>
              </a:extLst>
            </p:cNvPr>
            <p:cNvSpPr/>
            <p:nvPr/>
          </p:nvSpPr>
          <p:spPr>
            <a:xfrm>
              <a:off x="2597006" y="4157302"/>
              <a:ext cx="1799771" cy="699745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0">
                  <a:schemeClr val="tx1">
                    <a:alpha val="74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279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Maiandra GD" panose="020E0502030308020204" pitchFamily="34" charset="0"/>
              </a:endParaRPr>
            </a:p>
          </p:txBody>
        </p:sp>
        <p:sp>
          <p:nvSpPr>
            <p:cNvPr id="48" name="Oval 29">
              <a:extLst>
                <a:ext uri="{FF2B5EF4-FFF2-40B4-BE49-F238E27FC236}">
                  <a16:creationId xmlns:a16="http://schemas.microsoft.com/office/drawing/2014/main" id="{8847B986-F4B6-49C0-AB42-ECE5AD595799}"/>
                </a:ext>
              </a:extLst>
            </p:cNvPr>
            <p:cNvSpPr/>
            <p:nvPr/>
          </p:nvSpPr>
          <p:spPr>
            <a:xfrm>
              <a:off x="3269743" y="3847059"/>
              <a:ext cx="474047" cy="620483"/>
            </a:xfrm>
            <a:custGeom>
              <a:avLst/>
              <a:gdLst>
                <a:gd name="connsiteX0" fmla="*/ 0 w 1083951"/>
                <a:gd name="connsiteY0" fmla="*/ 629030 h 1258060"/>
                <a:gd name="connsiteX1" fmla="*/ 541976 w 1083951"/>
                <a:gd name="connsiteY1" fmla="*/ 0 h 1258060"/>
                <a:gd name="connsiteX2" fmla="*/ 1083952 w 1083951"/>
                <a:gd name="connsiteY2" fmla="*/ 629030 h 1258060"/>
                <a:gd name="connsiteX3" fmla="*/ 541976 w 1083951"/>
                <a:gd name="connsiteY3" fmla="*/ 1258060 h 1258060"/>
                <a:gd name="connsiteX4" fmla="*/ 0 w 1083951"/>
                <a:gd name="connsiteY4" fmla="*/ 629030 h 1258060"/>
                <a:gd name="connsiteX0" fmla="*/ 0 w 1083952"/>
                <a:gd name="connsiteY0" fmla="*/ 629030 h 1635431"/>
                <a:gd name="connsiteX1" fmla="*/ 541976 w 1083952"/>
                <a:gd name="connsiteY1" fmla="*/ 0 h 1635431"/>
                <a:gd name="connsiteX2" fmla="*/ 1083952 w 1083952"/>
                <a:gd name="connsiteY2" fmla="*/ 629030 h 1635431"/>
                <a:gd name="connsiteX3" fmla="*/ 541976 w 1083952"/>
                <a:gd name="connsiteY3" fmla="*/ 1635431 h 1635431"/>
                <a:gd name="connsiteX4" fmla="*/ 0 w 1083952"/>
                <a:gd name="connsiteY4" fmla="*/ 629030 h 1635431"/>
                <a:gd name="connsiteX0" fmla="*/ 0 w 1083952"/>
                <a:gd name="connsiteY0" fmla="*/ 629030 h 1635431"/>
                <a:gd name="connsiteX1" fmla="*/ 541976 w 1083952"/>
                <a:gd name="connsiteY1" fmla="*/ 0 h 1635431"/>
                <a:gd name="connsiteX2" fmla="*/ 1083952 w 1083952"/>
                <a:gd name="connsiteY2" fmla="*/ 629030 h 1635431"/>
                <a:gd name="connsiteX3" fmla="*/ 541976 w 1083952"/>
                <a:gd name="connsiteY3" fmla="*/ 1635431 h 1635431"/>
                <a:gd name="connsiteX4" fmla="*/ 0 w 1083952"/>
                <a:gd name="connsiteY4" fmla="*/ 629030 h 163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3952" h="1635431">
                  <a:moveTo>
                    <a:pt x="0" y="629030"/>
                  </a:moveTo>
                  <a:cubicBezTo>
                    <a:pt x="0" y="356458"/>
                    <a:pt x="242651" y="0"/>
                    <a:pt x="541976" y="0"/>
                  </a:cubicBezTo>
                  <a:cubicBezTo>
                    <a:pt x="841301" y="0"/>
                    <a:pt x="1083952" y="281626"/>
                    <a:pt x="1083952" y="629030"/>
                  </a:cubicBezTo>
                  <a:cubicBezTo>
                    <a:pt x="1083952" y="976434"/>
                    <a:pt x="594558" y="1635431"/>
                    <a:pt x="541976" y="1635431"/>
                  </a:cubicBezTo>
                  <a:cubicBezTo>
                    <a:pt x="489394" y="1635431"/>
                    <a:pt x="0" y="901602"/>
                    <a:pt x="0" y="62903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Maiandra GD" panose="020E0502030308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52DFACF-12E6-4085-96E7-33AE3DC3F53F}"/>
                </a:ext>
              </a:extLst>
            </p:cNvPr>
            <p:cNvSpPr txBox="1"/>
            <p:nvPr/>
          </p:nvSpPr>
          <p:spPr>
            <a:xfrm>
              <a:off x="3301513" y="3968247"/>
              <a:ext cx="398565" cy="284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latin typeface="Maiandra GD" panose="020E0502030308020204" pitchFamily="34" charset="0"/>
                  <a:ea typeface="Adobe Gothic Std B" panose="020B0800000000000000" pitchFamily="34" charset="-128"/>
                </a:rPr>
                <a:t>1947- present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2EA24C5-322E-48C3-9FBD-E3A993D5956E}"/>
              </a:ext>
            </a:extLst>
          </p:cNvPr>
          <p:cNvSpPr txBox="1"/>
          <p:nvPr/>
        </p:nvSpPr>
        <p:spPr>
          <a:xfrm>
            <a:off x="-114751" y="-23789"/>
            <a:ext cx="50910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elix Titling" panose="04060505060202020A04" pitchFamily="82" charset="0"/>
                <a:ea typeface="Adobe Gothic Std B" panose="020B0800000000000000" pitchFamily="34" charset="-128"/>
              </a:rPr>
              <a:t>TIMELINE </a:t>
            </a:r>
          </a:p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elix Titling" panose="04060505060202020A04" pitchFamily="82" charset="0"/>
                <a:ea typeface="Adobe Gothic Std B" panose="020B0800000000000000" pitchFamily="34" charset="-128"/>
              </a:rPr>
              <a:t>music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4F75F18-270E-2ECD-EA22-083E4614AE2A}"/>
              </a:ext>
            </a:extLst>
          </p:cNvPr>
          <p:cNvSpPr txBox="1"/>
          <p:nvPr/>
        </p:nvSpPr>
        <p:spPr>
          <a:xfrm>
            <a:off x="7018529" y="2732376"/>
            <a:ext cx="71349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Maiandra GD" panose="020E0502030308020204" pitchFamily="34" charset="0"/>
                <a:ea typeface="Adobe Gothic Std B" panose="020B0800000000000000" pitchFamily="34" charset="-128"/>
              </a:rPr>
              <a:t>1500 CE-1947</a:t>
            </a:r>
          </a:p>
        </p:txBody>
      </p:sp>
      <p:sp>
        <p:nvSpPr>
          <p:cNvPr id="51" name="Rectangle 2">
            <a:extLst>
              <a:ext uri="{FF2B5EF4-FFF2-40B4-BE49-F238E27FC236}">
                <a16:creationId xmlns:a16="http://schemas.microsoft.com/office/drawing/2014/main" id="{525D1FCB-244D-0EA5-0B5F-226567DF0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269" y="1777593"/>
            <a:ext cx="3175927" cy="1077218"/>
          </a:xfrm>
          <a:prstGeom prst="rect">
            <a:avLst/>
          </a:prstGeom>
          <a:solidFill>
            <a:schemeClr val="tx1">
              <a:alpha val="29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/>
              <a:t>By the time of the "</a:t>
            </a:r>
            <a:r>
              <a:rPr lang="en-US" sz="1600" dirty="0" err="1"/>
              <a:t>Natya</a:t>
            </a:r>
            <a:r>
              <a:rPr lang="en-US" sz="1600" dirty="0"/>
              <a:t> Shastra" , classical music had begun to evolve, with the "raga" and "tala" systems becoming more structured</a:t>
            </a:r>
            <a:r>
              <a:rPr lang="en-IN" sz="1600" dirty="0"/>
              <a:t>. </a:t>
            </a:r>
            <a:endParaRPr kumimoji="0" lang="en-US" altLang="en-US" sz="1600" i="0" u="none" strike="noStrike" cap="none" normalizeH="0" baseline="0" dirty="0">
              <a:ln>
                <a:noFill/>
              </a:ln>
              <a:solidFill>
                <a:sysClr val="windowText" lastClr="000000"/>
              </a:solidFill>
              <a:effectLst/>
              <a:latin typeface="Maiandra GD" panose="020E0502030308020204" pitchFamily="34" charset="0"/>
            </a:endParaRPr>
          </a:p>
        </p:txBody>
      </p:sp>
      <p:sp>
        <p:nvSpPr>
          <p:cNvPr id="57" name="Rectangle 7">
            <a:extLst>
              <a:ext uri="{FF2B5EF4-FFF2-40B4-BE49-F238E27FC236}">
                <a16:creationId xmlns:a16="http://schemas.microsoft.com/office/drawing/2014/main" id="{312A60E5-FEA0-55D2-7E4F-DD8CA5BA9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6267" y="326458"/>
            <a:ext cx="4973487" cy="738664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/>
              <a:t>With India's independence in 1947, film music became the dominant genre. The 1990s saw the rise of independent music, especially through platforms like YouTube and streaming services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aiandra GD" panose="020E0502030308020204" pitchFamily="34" charset="0"/>
            </a:endParaRPr>
          </a:p>
        </p:txBody>
      </p:sp>
      <p:sp>
        <p:nvSpPr>
          <p:cNvPr id="53" name="Rectangle 3">
            <a:extLst>
              <a:ext uri="{FF2B5EF4-FFF2-40B4-BE49-F238E27FC236}">
                <a16:creationId xmlns:a16="http://schemas.microsoft.com/office/drawing/2014/main" id="{DD1F26ED-E62D-23B2-A8FF-8D0D227C3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1" y="3244026"/>
            <a:ext cx="4001476" cy="1200329"/>
          </a:xfrm>
          <a:prstGeom prst="rect">
            <a:avLst/>
          </a:prstGeom>
          <a:solidFill>
            <a:schemeClr val="tx1">
              <a:alpha val="27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The late 19th and early 20th centuries saw the influence of Western music through the advent of Western instruments, orchestras, and choirs. </a:t>
            </a:r>
            <a:endParaRPr kumimoji="0" lang="en-US" alt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aiandra GD" panose="020E0502030308020204" pitchFamily="34" charset="0"/>
            </a:endParaRPr>
          </a:p>
        </p:txBody>
      </p:sp>
      <p:sp>
        <p:nvSpPr>
          <p:cNvPr id="56" name="Rectangle 6">
            <a:extLst>
              <a:ext uri="{FF2B5EF4-FFF2-40B4-BE49-F238E27FC236}">
                <a16:creationId xmlns:a16="http://schemas.microsoft.com/office/drawing/2014/main" id="{6460DBF5-1422-3322-E783-05429F8A1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9152" y="5190198"/>
            <a:ext cx="5905304" cy="1200329"/>
          </a:xfrm>
          <a:prstGeom prst="rect">
            <a:avLst/>
          </a:prstGeom>
          <a:solidFill>
            <a:schemeClr val="tx1">
              <a:alpha val="3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The arrival of Islamic rule brought new influences, especially from Sufi music, which emphasized devotional poetry and mysticism. Instruments like the sitar, sarod, and </a:t>
            </a:r>
            <a:r>
              <a:rPr lang="en-US" dirty="0" err="1"/>
              <a:t>tabla</a:t>
            </a:r>
            <a:r>
              <a:rPr lang="en-US" dirty="0"/>
              <a:t> gained prominence during this time.</a:t>
            </a:r>
            <a:endParaRPr kumimoji="0" lang="en-US" alt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25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  <p:bldP spid="22" grpId="0"/>
      <p:bldP spid="24" grpId="0" animBg="1"/>
      <p:bldP spid="28" grpId="0" animBg="1"/>
      <p:bldP spid="50" grpId="0"/>
      <p:bldP spid="51" grpId="0" animBg="1"/>
      <p:bldP spid="57" grpId="0" animBg="1"/>
      <p:bldP spid="53" grpId="0" animBg="1"/>
      <p:bldP spid="5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E333EFA5-DDEE-921B-F3B8-D113997DA7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76017292-6F30-4BC3-BE83-8FA0CBD09B64}"/>
              </a:ext>
            </a:extLst>
          </p:cNvPr>
          <p:cNvSpPr/>
          <p:nvPr/>
        </p:nvSpPr>
        <p:spPr>
          <a:xfrm>
            <a:off x="5274263" y="1249997"/>
            <a:ext cx="1614034" cy="312976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6195">
                <a:schemeClr val="tx1">
                  <a:lumMod val="65000"/>
                  <a:lumOff val="35000"/>
                </a:schemeClr>
              </a:gs>
              <a:gs pos="34000">
                <a:schemeClr val="bg1">
                  <a:lumMod val="6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39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11D5258-3E1E-45E3-80AD-C672C8EC6DEC}"/>
              </a:ext>
            </a:extLst>
          </p:cNvPr>
          <p:cNvSpPr/>
          <p:nvPr/>
        </p:nvSpPr>
        <p:spPr>
          <a:xfrm>
            <a:off x="6071381" y="2223432"/>
            <a:ext cx="1907555" cy="350218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6195">
                <a:schemeClr val="tx1">
                  <a:lumMod val="65000"/>
                  <a:lumOff val="35000"/>
                </a:schemeClr>
              </a:gs>
              <a:gs pos="34000">
                <a:schemeClr val="bg1">
                  <a:lumMod val="6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39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8928DDF-9011-441A-A19E-24C1BECFB44D}"/>
              </a:ext>
            </a:extLst>
          </p:cNvPr>
          <p:cNvSpPr/>
          <p:nvPr/>
        </p:nvSpPr>
        <p:spPr>
          <a:xfrm>
            <a:off x="6721041" y="3122102"/>
            <a:ext cx="2151859" cy="385748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6195">
                <a:schemeClr val="tx1">
                  <a:lumMod val="65000"/>
                  <a:lumOff val="35000"/>
                </a:schemeClr>
              </a:gs>
              <a:gs pos="34000">
                <a:schemeClr val="bg1">
                  <a:lumMod val="6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39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A0C8CA2-73CA-41F8-BE48-0E505EAC4047}"/>
              </a:ext>
            </a:extLst>
          </p:cNvPr>
          <p:cNvSpPr/>
          <p:nvPr/>
        </p:nvSpPr>
        <p:spPr>
          <a:xfrm>
            <a:off x="6328983" y="4257147"/>
            <a:ext cx="2151859" cy="385748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6195">
                <a:schemeClr val="tx1">
                  <a:lumMod val="65000"/>
                  <a:lumOff val="35000"/>
                </a:schemeClr>
              </a:gs>
              <a:gs pos="34000">
                <a:schemeClr val="bg1">
                  <a:lumMod val="6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39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56E906D-2FF6-4C42-86A6-E5D186DAD9A4}"/>
              </a:ext>
            </a:extLst>
          </p:cNvPr>
          <p:cNvSpPr/>
          <p:nvPr/>
        </p:nvSpPr>
        <p:spPr>
          <a:xfrm>
            <a:off x="5024716" y="5427722"/>
            <a:ext cx="2584440" cy="462017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6195">
                <a:schemeClr val="tx1">
                  <a:lumMod val="65000"/>
                  <a:lumOff val="35000"/>
                </a:schemeClr>
              </a:gs>
              <a:gs pos="34000">
                <a:schemeClr val="bg1">
                  <a:lumMod val="6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39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ircle: Hollow 4">
            <a:extLst>
              <a:ext uri="{FF2B5EF4-FFF2-40B4-BE49-F238E27FC236}">
                <a16:creationId xmlns:a16="http://schemas.microsoft.com/office/drawing/2014/main" id="{F8D2361D-4724-4929-B954-A023E3DFF70A}"/>
              </a:ext>
            </a:extLst>
          </p:cNvPr>
          <p:cNvSpPr/>
          <p:nvPr/>
        </p:nvSpPr>
        <p:spPr>
          <a:xfrm>
            <a:off x="5614181" y="506437"/>
            <a:ext cx="914400" cy="914400"/>
          </a:xfrm>
          <a:prstGeom prst="donut">
            <a:avLst>
              <a:gd name="adj" fmla="val 12366"/>
            </a:avLst>
          </a:prstGeom>
          <a:solidFill>
            <a:srgbClr val="AE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Circle: Hollow 5">
            <a:extLst>
              <a:ext uri="{FF2B5EF4-FFF2-40B4-BE49-F238E27FC236}">
                <a16:creationId xmlns:a16="http://schemas.microsoft.com/office/drawing/2014/main" id="{28D96A86-A32E-4E3F-8AD1-E7A6A8F9CDD1}"/>
              </a:ext>
            </a:extLst>
          </p:cNvPr>
          <p:cNvSpPr/>
          <p:nvPr/>
        </p:nvSpPr>
        <p:spPr>
          <a:xfrm>
            <a:off x="6355920" y="1255541"/>
            <a:ext cx="1143000" cy="1143000"/>
          </a:xfrm>
          <a:prstGeom prst="donut">
            <a:avLst>
              <a:gd name="adj" fmla="val 12366"/>
            </a:avLst>
          </a:prstGeom>
          <a:solidFill>
            <a:srgbClr val="FE3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Circle: Hollow 6">
            <a:extLst>
              <a:ext uri="{FF2B5EF4-FFF2-40B4-BE49-F238E27FC236}">
                <a16:creationId xmlns:a16="http://schemas.microsoft.com/office/drawing/2014/main" id="{67550D46-DF8C-4C03-BE38-87AE5FA31AC9}"/>
              </a:ext>
            </a:extLst>
          </p:cNvPr>
          <p:cNvSpPr/>
          <p:nvPr/>
        </p:nvSpPr>
        <p:spPr>
          <a:xfrm>
            <a:off x="7077981" y="1953650"/>
            <a:ext cx="1371600" cy="1371600"/>
          </a:xfrm>
          <a:prstGeom prst="donut">
            <a:avLst>
              <a:gd name="adj" fmla="val 11327"/>
            </a:avLst>
          </a:prstGeom>
          <a:solidFill>
            <a:srgbClr val="A5C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Circle: Hollow 7">
            <a:extLst>
              <a:ext uri="{FF2B5EF4-FFF2-40B4-BE49-F238E27FC236}">
                <a16:creationId xmlns:a16="http://schemas.microsoft.com/office/drawing/2014/main" id="{C20E4F2E-7392-4E72-A426-11768A37D42E}"/>
              </a:ext>
            </a:extLst>
          </p:cNvPr>
          <p:cNvSpPr/>
          <p:nvPr/>
        </p:nvSpPr>
        <p:spPr>
          <a:xfrm>
            <a:off x="6528581" y="2859260"/>
            <a:ext cx="1600200" cy="1600200"/>
          </a:xfrm>
          <a:prstGeom prst="donut">
            <a:avLst>
              <a:gd name="adj" fmla="val 11327"/>
            </a:avLst>
          </a:prstGeom>
          <a:solidFill>
            <a:srgbClr val="067E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id="{F3D29275-B3A0-4440-BAEE-4E67C17094D3}"/>
              </a:ext>
            </a:extLst>
          </p:cNvPr>
          <p:cNvSpPr/>
          <p:nvPr/>
        </p:nvSpPr>
        <p:spPr>
          <a:xfrm>
            <a:off x="5293381" y="3829931"/>
            <a:ext cx="1828800" cy="1828800"/>
          </a:xfrm>
          <a:prstGeom prst="donut">
            <a:avLst>
              <a:gd name="adj" fmla="val 9781"/>
            </a:avLst>
          </a:prstGeom>
          <a:solidFill>
            <a:srgbClr val="01AC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E0DD6D-1794-4E41-8DB8-3550A7983F22}"/>
              </a:ext>
            </a:extLst>
          </p:cNvPr>
          <p:cNvSpPr txBox="1"/>
          <p:nvPr/>
        </p:nvSpPr>
        <p:spPr>
          <a:xfrm>
            <a:off x="5557910" y="753324"/>
            <a:ext cx="10269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PRE-1000 BCE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4C82AC-FE7B-472D-A8C7-06501B2FDE71}"/>
              </a:ext>
            </a:extLst>
          </p:cNvPr>
          <p:cNvSpPr txBox="1"/>
          <p:nvPr/>
        </p:nvSpPr>
        <p:spPr>
          <a:xfrm>
            <a:off x="6404388" y="1522418"/>
            <a:ext cx="10269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1000   BCE-100 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9E434F-FB15-41D7-B9FD-38DA0406EE40}"/>
              </a:ext>
            </a:extLst>
          </p:cNvPr>
          <p:cNvSpPr txBox="1"/>
          <p:nvPr/>
        </p:nvSpPr>
        <p:spPr>
          <a:xfrm>
            <a:off x="7057662" y="2314787"/>
            <a:ext cx="1387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1000 CE-1500 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61B49D-F192-44FA-9C09-056CDF206350}"/>
              </a:ext>
            </a:extLst>
          </p:cNvPr>
          <p:cNvSpPr txBox="1"/>
          <p:nvPr/>
        </p:nvSpPr>
        <p:spPr>
          <a:xfrm>
            <a:off x="6630375" y="3409029"/>
            <a:ext cx="1549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1500 CE - 1947</a:t>
            </a:r>
          </a:p>
        </p:txBody>
      </p:sp>
      <p:sp>
        <p:nvSpPr>
          <p:cNvPr id="23" name="Right Bracket 22">
            <a:extLst>
              <a:ext uri="{FF2B5EF4-FFF2-40B4-BE49-F238E27FC236}">
                <a16:creationId xmlns:a16="http://schemas.microsoft.com/office/drawing/2014/main" id="{43D6519E-D2A3-4AFB-A4FA-D6302D75699E}"/>
              </a:ext>
            </a:extLst>
          </p:cNvPr>
          <p:cNvSpPr/>
          <p:nvPr/>
        </p:nvSpPr>
        <p:spPr>
          <a:xfrm>
            <a:off x="3125947" y="498486"/>
            <a:ext cx="132309" cy="914400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02387D-3B72-4CD8-B3DA-B19677DE7B01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3243561" y="942605"/>
            <a:ext cx="2314349" cy="2616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13CB20F-C509-4AD0-8F1F-A228CE40462B}"/>
              </a:ext>
            </a:extLst>
          </p:cNvPr>
          <p:cNvGrpSpPr/>
          <p:nvPr/>
        </p:nvGrpSpPr>
        <p:grpSpPr>
          <a:xfrm>
            <a:off x="19711" y="470441"/>
            <a:ext cx="3578827" cy="923279"/>
            <a:chOff x="686615" y="470441"/>
            <a:chExt cx="2732976" cy="92327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B14530A-4BFC-4AEF-9EC6-C7710C08C0FA}"/>
                </a:ext>
              </a:extLst>
            </p:cNvPr>
            <p:cNvSpPr txBox="1"/>
            <p:nvPr/>
          </p:nvSpPr>
          <p:spPr>
            <a:xfrm>
              <a:off x="1276611" y="470441"/>
              <a:ext cx="17650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>
                  <a:solidFill>
                    <a:schemeClr val="accent1">
                      <a:lumMod val="50000"/>
                    </a:schemeClr>
                  </a:solidFill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</a:rPr>
                <a:t>ANCIENT ERA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D6D4658-030B-4D59-8D1F-A2A1F3862218}"/>
                </a:ext>
              </a:extLst>
            </p:cNvPr>
            <p:cNvSpPr txBox="1"/>
            <p:nvPr/>
          </p:nvSpPr>
          <p:spPr>
            <a:xfrm>
              <a:off x="686615" y="655056"/>
              <a:ext cx="273297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1" dirty="0"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</a:rPr>
                <a:t>Dance in India has ancient roots, with evidence suggesting that it was closely tied to religious rituals, temples, and storytelling in Vedic traditions.</a:t>
              </a:r>
              <a:endParaRPr kumimoji="0" lang="en-US" altLang="en-US" sz="1050" b="1" i="0" u="none" strike="noStrike" cap="none" normalizeH="0" baseline="0" dirty="0">
                <a:ln>
                  <a:noFill/>
                </a:ln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endParaRPr>
            </a:p>
          </p:txBody>
        </p:sp>
      </p:grpSp>
      <p:sp>
        <p:nvSpPr>
          <p:cNvPr id="30" name="Right Bracket 29">
            <a:extLst>
              <a:ext uri="{FF2B5EF4-FFF2-40B4-BE49-F238E27FC236}">
                <a16:creationId xmlns:a16="http://schemas.microsoft.com/office/drawing/2014/main" id="{51710F54-A8D4-4025-8B26-C85010231305}"/>
              </a:ext>
            </a:extLst>
          </p:cNvPr>
          <p:cNvSpPr/>
          <p:nvPr/>
        </p:nvSpPr>
        <p:spPr>
          <a:xfrm>
            <a:off x="3671412" y="1531886"/>
            <a:ext cx="278713" cy="1142999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0A5E4F3-FF8A-4E53-B7E1-B2D54C991337}"/>
              </a:ext>
            </a:extLst>
          </p:cNvPr>
          <p:cNvCxnSpPr>
            <a:cxnSpLocks/>
            <a:stCxn id="30" idx="2"/>
          </p:cNvCxnSpPr>
          <p:nvPr/>
        </p:nvCxnSpPr>
        <p:spPr>
          <a:xfrm flipV="1">
            <a:off x="3950125" y="2015250"/>
            <a:ext cx="2405794" cy="8813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6754331-0C67-4288-8E38-6E67A3B207E7}"/>
              </a:ext>
            </a:extLst>
          </p:cNvPr>
          <p:cNvGrpSpPr/>
          <p:nvPr/>
        </p:nvGrpSpPr>
        <p:grpSpPr>
          <a:xfrm>
            <a:off x="174975" y="1582335"/>
            <a:ext cx="3842452" cy="844870"/>
            <a:chOff x="639097" y="1582335"/>
            <a:chExt cx="3344141" cy="844870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D26F74C-DDC5-46A1-A57C-D061052B1D2D}"/>
                </a:ext>
              </a:extLst>
            </p:cNvPr>
            <p:cNvSpPr txBox="1"/>
            <p:nvPr/>
          </p:nvSpPr>
          <p:spPr>
            <a:xfrm>
              <a:off x="639097" y="1582335"/>
              <a:ext cx="31147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>
                  <a:solidFill>
                    <a:schemeClr val="accent1">
                      <a:lumMod val="50000"/>
                    </a:schemeClr>
                  </a:solidFill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</a:rPr>
                <a:t>CLASSICAL PERIOD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6B31281-32FC-46DD-B824-9CA524DC209E}"/>
                </a:ext>
              </a:extLst>
            </p:cNvPr>
            <p:cNvSpPr txBox="1"/>
            <p:nvPr/>
          </p:nvSpPr>
          <p:spPr>
            <a:xfrm>
              <a:off x="868535" y="1827041"/>
              <a:ext cx="3114703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IN" sz="1100" b="1" dirty="0"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</a:rPr>
                <a:t>During this period, distinct classical dance forms began to emerge, influenced by religious practices. </a:t>
              </a:r>
              <a:endParaRPr kumimoji="0" lang="en-US" altLang="en-US" sz="1100" b="1" i="0" u="none" strike="noStrike" cap="none" normalizeH="0" baseline="0" dirty="0">
                <a:ln>
                  <a:noFill/>
                </a:ln>
                <a:solidFill>
                  <a:sysClr val="windowText" lastClr="00000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endParaRPr>
            </a:p>
          </p:txBody>
        </p:sp>
      </p:grpSp>
      <p:sp>
        <p:nvSpPr>
          <p:cNvPr id="39" name="Right Bracket 38">
            <a:extLst>
              <a:ext uri="{FF2B5EF4-FFF2-40B4-BE49-F238E27FC236}">
                <a16:creationId xmlns:a16="http://schemas.microsoft.com/office/drawing/2014/main" id="{6B85BABA-98B1-4EE4-887E-3AF18E35ACDF}"/>
              </a:ext>
            </a:extLst>
          </p:cNvPr>
          <p:cNvSpPr/>
          <p:nvPr/>
        </p:nvSpPr>
        <p:spPr>
          <a:xfrm flipH="1">
            <a:off x="9069225" y="2116449"/>
            <a:ext cx="160614" cy="1051321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28E5E68-F813-4377-9C63-5112C9EB51E1}"/>
              </a:ext>
            </a:extLst>
          </p:cNvPr>
          <p:cNvCxnSpPr>
            <a:cxnSpLocks/>
            <a:stCxn id="39" idx="2"/>
          </p:cNvCxnSpPr>
          <p:nvPr/>
        </p:nvCxnSpPr>
        <p:spPr>
          <a:xfrm flipH="1" flipV="1">
            <a:off x="8445600" y="2573650"/>
            <a:ext cx="623625" cy="6846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F858620-C16C-45ED-9066-FE33BD3F5C44}"/>
              </a:ext>
            </a:extLst>
          </p:cNvPr>
          <p:cNvGrpSpPr/>
          <p:nvPr/>
        </p:nvGrpSpPr>
        <p:grpSpPr>
          <a:xfrm>
            <a:off x="9115062" y="2198589"/>
            <a:ext cx="2963177" cy="838637"/>
            <a:chOff x="9130466" y="2198589"/>
            <a:chExt cx="2732976" cy="83863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B345A57-4DA2-41AD-B6DA-E33B276E11CB}"/>
                </a:ext>
              </a:extLst>
            </p:cNvPr>
            <p:cNvSpPr txBox="1"/>
            <p:nvPr/>
          </p:nvSpPr>
          <p:spPr>
            <a:xfrm>
              <a:off x="9135381" y="2198589"/>
              <a:ext cx="176506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solidFill>
                    <a:schemeClr val="accent1">
                      <a:lumMod val="50000"/>
                    </a:schemeClr>
                  </a:solidFill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</a:rPr>
                <a:t>MEDIEVAL PERIOD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CA1CA5D-6300-4553-B023-552D168A6237}"/>
                </a:ext>
              </a:extLst>
            </p:cNvPr>
            <p:cNvSpPr txBox="1"/>
            <p:nvPr/>
          </p:nvSpPr>
          <p:spPr>
            <a:xfrm>
              <a:off x="9130466" y="2390895"/>
              <a:ext cx="2732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IN" sz="900" b="1" dirty="0"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</a:rPr>
                <a:t>With the rise of Islamic rule in India, many temple practices and traditional dance forms faced suppression or decline. However new tradition rose. </a:t>
              </a:r>
              <a:endParaRPr kumimoji="0" lang="en-US" altLang="en-US" sz="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endParaRPr>
            </a:p>
          </p:txBody>
        </p:sp>
      </p:grpSp>
      <p:sp>
        <p:nvSpPr>
          <p:cNvPr id="44" name="Right Bracket 43">
            <a:extLst>
              <a:ext uri="{FF2B5EF4-FFF2-40B4-BE49-F238E27FC236}">
                <a16:creationId xmlns:a16="http://schemas.microsoft.com/office/drawing/2014/main" id="{06E3DAB2-CD9F-43FB-B015-37DA919A39DD}"/>
              </a:ext>
            </a:extLst>
          </p:cNvPr>
          <p:cNvSpPr/>
          <p:nvPr/>
        </p:nvSpPr>
        <p:spPr>
          <a:xfrm flipH="1">
            <a:off x="8743276" y="3368103"/>
            <a:ext cx="129623" cy="1268398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26E4A81-E4A7-42FE-B8B7-37D8177FBCF3}"/>
              </a:ext>
            </a:extLst>
          </p:cNvPr>
          <p:cNvCxnSpPr>
            <a:cxnSpLocks/>
            <a:stCxn id="44" idx="2"/>
          </p:cNvCxnSpPr>
          <p:nvPr/>
        </p:nvCxnSpPr>
        <p:spPr>
          <a:xfrm flipH="1" flipV="1">
            <a:off x="8119651" y="3825303"/>
            <a:ext cx="623625" cy="17699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3E31635-CA92-45AD-838D-B44945CC876C}"/>
              </a:ext>
            </a:extLst>
          </p:cNvPr>
          <p:cNvGrpSpPr/>
          <p:nvPr/>
        </p:nvGrpSpPr>
        <p:grpSpPr>
          <a:xfrm>
            <a:off x="8809432" y="3450242"/>
            <a:ext cx="3268807" cy="1215615"/>
            <a:chOff x="8809432" y="3450242"/>
            <a:chExt cx="2732976" cy="1215615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BFCCD40-2324-4A1E-B42C-7BD11AAAD0AF}"/>
                </a:ext>
              </a:extLst>
            </p:cNvPr>
            <p:cNvSpPr txBox="1"/>
            <p:nvPr/>
          </p:nvSpPr>
          <p:spPr>
            <a:xfrm>
              <a:off x="8809432" y="3450242"/>
              <a:ext cx="176506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accent1">
                      <a:lumMod val="50000"/>
                    </a:schemeClr>
                  </a:solidFill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</a:rPr>
                <a:t>COLONIAL PERIOD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B7E3B69-C471-47BE-BCB3-9D6EA152EB4B}"/>
                </a:ext>
              </a:extLst>
            </p:cNvPr>
            <p:cNvSpPr txBox="1"/>
            <p:nvPr/>
          </p:nvSpPr>
          <p:spPr>
            <a:xfrm>
              <a:off x="8809432" y="3650194"/>
              <a:ext cx="273297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lang="en-US" sz="1000" b="1" dirty="0"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</a:rPr>
                <a:t>British colonial rule had a significant impact on Indian dance, with many traditional forms discouraged. </a:t>
              </a:r>
            </a:p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kumimoji="0" lang="en-US" altLang="en-US" sz="1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</a:rPr>
                <a:t>Revival</a:t>
              </a:r>
              <a:r>
                <a:rPr kumimoji="0" lang="en-US" altLang="en-US" sz="1000" b="1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</a:rPr>
                <a:t> by artists like Rukmini Devi and Uday Shankar.</a:t>
              </a:r>
              <a:endPara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lang="en-US" sz="1000" b="1" dirty="0">
                <a:solidFill>
                  <a:schemeClr val="bg1">
                    <a:lumMod val="65000"/>
                  </a:schemeClr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endParaRPr>
            </a:p>
          </p:txBody>
        </p:sp>
      </p:grpSp>
      <p:sp>
        <p:nvSpPr>
          <p:cNvPr id="48" name="Right Bracket 47">
            <a:extLst>
              <a:ext uri="{FF2B5EF4-FFF2-40B4-BE49-F238E27FC236}">
                <a16:creationId xmlns:a16="http://schemas.microsoft.com/office/drawing/2014/main" id="{34A1BB4D-19C2-4947-8490-D1DE7058CA95}"/>
              </a:ext>
            </a:extLst>
          </p:cNvPr>
          <p:cNvSpPr/>
          <p:nvPr/>
        </p:nvSpPr>
        <p:spPr>
          <a:xfrm flipH="1">
            <a:off x="7562118" y="4758363"/>
            <a:ext cx="159242" cy="1131375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BCC73B2-04E1-4F18-A6A3-D3CA7F546F41}"/>
              </a:ext>
            </a:extLst>
          </p:cNvPr>
          <p:cNvCxnSpPr>
            <a:cxnSpLocks/>
            <a:stCxn id="48" idx="2"/>
          </p:cNvCxnSpPr>
          <p:nvPr/>
        </p:nvCxnSpPr>
        <p:spPr>
          <a:xfrm flipH="1" flipV="1">
            <a:off x="6938493" y="5215564"/>
            <a:ext cx="623625" cy="10848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EE7A2FB-FD3A-4564-B072-5814ABEF976E}"/>
              </a:ext>
            </a:extLst>
          </p:cNvPr>
          <p:cNvGrpSpPr/>
          <p:nvPr/>
        </p:nvGrpSpPr>
        <p:grpSpPr>
          <a:xfrm>
            <a:off x="7628274" y="4840503"/>
            <a:ext cx="4563726" cy="969393"/>
            <a:chOff x="7628274" y="4840503"/>
            <a:chExt cx="2732976" cy="969393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0E3660C-96B0-4EBA-8493-96AD39CD1C68}"/>
                </a:ext>
              </a:extLst>
            </p:cNvPr>
            <p:cNvSpPr txBox="1"/>
            <p:nvPr/>
          </p:nvSpPr>
          <p:spPr>
            <a:xfrm>
              <a:off x="7628274" y="4840503"/>
              <a:ext cx="17650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accent1">
                      <a:lumMod val="50000"/>
                    </a:schemeClr>
                  </a:solidFill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</a:rPr>
                <a:t>MODERN ERA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234CB10-EF2B-4754-91B6-ADE9F3833A2F}"/>
                </a:ext>
              </a:extLst>
            </p:cNvPr>
            <p:cNvSpPr txBox="1"/>
            <p:nvPr/>
          </p:nvSpPr>
          <p:spPr>
            <a:xfrm>
              <a:off x="7628274" y="5040455"/>
              <a:ext cx="273297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</a:rPr>
                <a:t>After India gained independence in 1947, classical dance forms were revitalized and institutionalized through government support along with modern influences.</a:t>
              </a:r>
              <a:endPara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E6B528F-C410-82BD-7E9B-96F87A9FAF3F}"/>
              </a:ext>
            </a:extLst>
          </p:cNvPr>
          <p:cNvSpPr txBox="1"/>
          <p:nvPr/>
        </p:nvSpPr>
        <p:spPr>
          <a:xfrm>
            <a:off x="5405586" y="4489963"/>
            <a:ext cx="1549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1947-PRESENT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0B42F12-7629-1BB7-27E6-BB26FB3C8185}"/>
              </a:ext>
            </a:extLst>
          </p:cNvPr>
          <p:cNvSpPr txBox="1"/>
          <p:nvPr/>
        </p:nvSpPr>
        <p:spPr>
          <a:xfrm>
            <a:off x="9226790" y="54943"/>
            <a:ext cx="50910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elix Titling" panose="04060505060202020A04" pitchFamily="82" charset="0"/>
                <a:ea typeface="Adobe Gothic Std B" panose="020B0800000000000000" pitchFamily="34" charset="-128"/>
              </a:rPr>
              <a:t>TIMELINE </a:t>
            </a:r>
          </a:p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elix Titling" panose="04060505060202020A04" pitchFamily="82" charset="0"/>
                <a:ea typeface="Adobe Gothic Std B" panose="020B0800000000000000" pitchFamily="34" charset="-128"/>
              </a:rPr>
              <a:t>dance</a:t>
            </a:r>
          </a:p>
        </p:txBody>
      </p:sp>
    </p:spTree>
    <p:extLst>
      <p:ext uri="{BB962C8B-B14F-4D97-AF65-F5344CB8AC3E}">
        <p14:creationId xmlns:p14="http://schemas.microsoft.com/office/powerpoint/2010/main" val="221643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7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17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7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2" fill="hold" grpId="0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4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4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7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7" presetID="17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17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entr" presetSubtype="8" fill="hold" grpId="0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7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6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7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0" presetID="17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6" presetID="17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" presetClass="entr" presetSubtype="8" fill="hold" grpId="0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0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0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17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23" presetID="17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9" presetID="17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5" fill="hold">
                          <p:stCondLst>
                            <p:cond delay="indefinite"/>
                          </p:stCondLst>
                          <p:childTnLst>
                            <p:par>
                              <p:cTn id="1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7" presetID="2" presetClass="entr" presetSubtype="8" fill="hold" grpId="0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3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4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4" presetID="17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6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9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1" presetID="17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3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6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7" presetID="17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9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4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5" grpId="0" animBg="1"/>
          <p:bldP spid="14" grpId="0" animBg="1"/>
          <p:bldP spid="13" grpId="0" animBg="1"/>
          <p:bldP spid="12" grpId="0" animBg="1"/>
          <p:bldP spid="5" grpId="0" animBg="1"/>
          <p:bldP spid="6" grpId="0" animBg="1"/>
          <p:bldP spid="7" grpId="0" animBg="1"/>
          <p:bldP spid="8" grpId="0" animBg="1"/>
          <p:bldP spid="9" grpId="0" animBg="1"/>
          <p:bldP spid="17" grpId="0"/>
          <p:bldP spid="18" grpId="0"/>
          <p:bldP spid="19" grpId="0"/>
          <p:bldP spid="20" grpId="0"/>
          <p:bldP spid="23" grpId="0" animBg="1"/>
          <p:bldP spid="30" grpId="0" animBg="1"/>
          <p:bldP spid="39" grpId="0" animBg="1"/>
          <p:bldP spid="44" grpId="0" animBg="1"/>
          <p:bldP spid="48" grpId="0" animBg="1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7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17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7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7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7" presetID="17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17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6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7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0" presetID="17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6" presetID="17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17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23" presetID="17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9" presetID="17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5" fill="hold">
                          <p:stCondLst>
                            <p:cond delay="indefinite"/>
                          </p:stCondLst>
                          <p:childTnLst>
                            <p:par>
                              <p:cTn id="1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7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4" presetID="17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6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9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1" presetID="17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3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6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7" presetID="17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9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4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5" grpId="0" animBg="1"/>
          <p:bldP spid="14" grpId="0" animBg="1"/>
          <p:bldP spid="13" grpId="0" animBg="1"/>
          <p:bldP spid="12" grpId="0" animBg="1"/>
          <p:bldP spid="5" grpId="0" animBg="1"/>
          <p:bldP spid="6" grpId="0" animBg="1"/>
          <p:bldP spid="7" grpId="0" animBg="1"/>
          <p:bldP spid="8" grpId="0" animBg="1"/>
          <p:bldP spid="9" grpId="0" animBg="1"/>
          <p:bldP spid="17" grpId="0"/>
          <p:bldP spid="18" grpId="0"/>
          <p:bldP spid="19" grpId="0"/>
          <p:bldP spid="20" grpId="0"/>
          <p:bldP spid="23" grpId="0" animBg="1"/>
          <p:bldP spid="30" grpId="0" animBg="1"/>
          <p:bldP spid="39" grpId="0" animBg="1"/>
          <p:bldP spid="44" grpId="0" animBg="1"/>
          <p:bldP spid="48" grpId="0" animBg="1"/>
          <p:bldP spid="10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roup 113">
            <a:extLst>
              <a:ext uri="{FF2B5EF4-FFF2-40B4-BE49-F238E27FC236}">
                <a16:creationId xmlns:a16="http://schemas.microsoft.com/office/drawing/2014/main" id="{A5DDD0B5-7AF0-65FB-F235-BDD70A280E7B}"/>
              </a:ext>
            </a:extLst>
          </p:cNvPr>
          <p:cNvGrpSpPr/>
          <p:nvPr/>
        </p:nvGrpSpPr>
        <p:grpSpPr>
          <a:xfrm>
            <a:off x="32650" y="3833038"/>
            <a:ext cx="12171414" cy="3024962"/>
            <a:chOff x="-8" y="3843924"/>
            <a:chExt cx="12171414" cy="3014076"/>
          </a:xfrm>
        </p:grpSpPr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0353ED4C-8D90-D5AA-A75F-92A058F1F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>
              <a:off x="-8" y="3989144"/>
              <a:ext cx="4918631" cy="2772162"/>
            </a:xfrm>
            <a:prstGeom prst="rect">
              <a:avLst/>
            </a:prstGeom>
          </p:spPr>
        </p:pic>
        <p:pic>
          <p:nvPicPr>
            <p:cNvPr id="2064" name="Picture 16" descr="Indian jewellery: Tracing change and continuity through a dazzling history">
              <a:extLst>
                <a:ext uri="{FF2B5EF4-FFF2-40B4-BE49-F238E27FC236}">
                  <a16:creationId xmlns:a16="http://schemas.microsoft.com/office/drawing/2014/main" id="{7E1ED784-27B7-D801-96A6-97E2240A13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5411" y="3843924"/>
              <a:ext cx="6285995" cy="3014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738E7C1A-B1F3-6AF3-3D35-20477E3E29A9}"/>
              </a:ext>
            </a:extLst>
          </p:cNvPr>
          <p:cNvGrpSpPr/>
          <p:nvPr/>
        </p:nvGrpSpPr>
        <p:grpSpPr>
          <a:xfrm>
            <a:off x="-56214" y="-35749"/>
            <a:ext cx="12248214" cy="4046285"/>
            <a:chOff x="-56214" y="-35749"/>
            <a:chExt cx="12248214" cy="4178090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572FC38D-F55C-80D6-C56A-CFF7BE94E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35000"/>
            </a:blip>
            <a:stretch>
              <a:fillRect/>
            </a:stretch>
          </p:blipFill>
          <p:spPr>
            <a:xfrm>
              <a:off x="5922648" y="-35749"/>
              <a:ext cx="6269352" cy="3988315"/>
            </a:xfrm>
            <a:prstGeom prst="rect">
              <a:avLst/>
            </a:prstGeom>
          </p:spPr>
        </p:pic>
        <p:pic>
          <p:nvPicPr>
            <p:cNvPr id="2056" name="Picture 8" descr="Raga - Wikipedia">
              <a:extLst>
                <a:ext uri="{FF2B5EF4-FFF2-40B4-BE49-F238E27FC236}">
                  <a16:creationId xmlns:a16="http://schemas.microsoft.com/office/drawing/2014/main" id="{23E40BC2-6184-054B-D1AE-5950576EDC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6214" y="68966"/>
              <a:ext cx="5868099" cy="4073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8D96DE42-BA10-A613-B5BC-22D959D5FBBB}"/>
              </a:ext>
            </a:extLst>
          </p:cNvPr>
          <p:cNvSpPr txBox="1"/>
          <p:nvPr/>
        </p:nvSpPr>
        <p:spPr>
          <a:xfrm>
            <a:off x="1597471" y="-50238"/>
            <a:ext cx="98002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elix Titling" panose="04060505060202020A04" pitchFamily="82" charset="0"/>
              </a:rPr>
              <a:t>Techniques and Technology Involved</a:t>
            </a:r>
          </a:p>
        </p:txBody>
      </p:sp>
    </p:spTree>
    <p:extLst>
      <p:ext uri="{BB962C8B-B14F-4D97-AF65-F5344CB8AC3E}">
        <p14:creationId xmlns:p14="http://schemas.microsoft.com/office/powerpoint/2010/main" val="2417026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B0130-E41C-86BB-BFAC-8EBDC0FD7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roup 113">
            <a:extLst>
              <a:ext uri="{FF2B5EF4-FFF2-40B4-BE49-F238E27FC236}">
                <a16:creationId xmlns:a16="http://schemas.microsoft.com/office/drawing/2014/main" id="{19BC7BA2-64A9-0E9A-8FC5-AB9C50FA3FA3}"/>
              </a:ext>
            </a:extLst>
          </p:cNvPr>
          <p:cNvGrpSpPr/>
          <p:nvPr/>
        </p:nvGrpSpPr>
        <p:grpSpPr>
          <a:xfrm>
            <a:off x="29270" y="3840847"/>
            <a:ext cx="12171414" cy="3024962"/>
            <a:chOff x="-8" y="3843924"/>
            <a:chExt cx="12171414" cy="3014076"/>
          </a:xfrm>
        </p:grpSpPr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3AC5B26F-1D64-5790-E65E-C8246E4AF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>
              <a:off x="-8" y="3989144"/>
              <a:ext cx="4918631" cy="2772162"/>
            </a:xfrm>
            <a:prstGeom prst="rect">
              <a:avLst/>
            </a:prstGeom>
          </p:spPr>
        </p:pic>
        <p:pic>
          <p:nvPicPr>
            <p:cNvPr id="2064" name="Picture 16" descr="Indian jewellery: Tracing change and continuity through a dazzling history">
              <a:extLst>
                <a:ext uri="{FF2B5EF4-FFF2-40B4-BE49-F238E27FC236}">
                  <a16:creationId xmlns:a16="http://schemas.microsoft.com/office/drawing/2014/main" id="{1AAC9530-10E9-BAB7-86BA-C2C26CF718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5411" y="3843924"/>
              <a:ext cx="6285995" cy="3014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31D2418C-9FE3-C741-C3C9-3800D62E7AAE}"/>
              </a:ext>
            </a:extLst>
          </p:cNvPr>
          <p:cNvGrpSpPr/>
          <p:nvPr/>
        </p:nvGrpSpPr>
        <p:grpSpPr>
          <a:xfrm>
            <a:off x="-69993" y="-53457"/>
            <a:ext cx="12248214" cy="4046285"/>
            <a:chOff x="-56214" y="-35749"/>
            <a:chExt cx="12248214" cy="4178090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579DAA76-0EEC-CCB6-B6F3-1A4CC88DA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35000"/>
            </a:blip>
            <a:stretch>
              <a:fillRect/>
            </a:stretch>
          </p:blipFill>
          <p:spPr>
            <a:xfrm>
              <a:off x="5922648" y="-35749"/>
              <a:ext cx="6269352" cy="3988315"/>
            </a:xfrm>
            <a:prstGeom prst="rect">
              <a:avLst/>
            </a:prstGeom>
          </p:spPr>
        </p:pic>
        <p:pic>
          <p:nvPicPr>
            <p:cNvPr id="2056" name="Picture 8" descr="Raga - Wikipedia">
              <a:extLst>
                <a:ext uri="{FF2B5EF4-FFF2-40B4-BE49-F238E27FC236}">
                  <a16:creationId xmlns:a16="http://schemas.microsoft.com/office/drawing/2014/main" id="{896D57B3-0E71-0276-3FA6-8CDA8799A3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6214" y="68966"/>
              <a:ext cx="5868099" cy="4073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F47861E6-3654-66F6-6649-3858048C3DC3}"/>
              </a:ext>
            </a:extLst>
          </p:cNvPr>
          <p:cNvSpPr/>
          <p:nvPr/>
        </p:nvSpPr>
        <p:spPr>
          <a:xfrm rot="3600000">
            <a:off x="4480578" y="248961"/>
            <a:ext cx="2131196" cy="3236784"/>
          </a:xfrm>
          <a:custGeom>
            <a:avLst/>
            <a:gdLst>
              <a:gd name="connsiteX0" fmla="*/ 526888 w 2131196"/>
              <a:gd name="connsiteY0" fmla="*/ 1984678 h 3236784"/>
              <a:gd name="connsiteX1" fmla="*/ 532976 w 2131196"/>
              <a:gd name="connsiteY1" fmla="*/ 1980741 h 3236784"/>
              <a:gd name="connsiteX2" fmla="*/ 934056 w 2131196"/>
              <a:gd name="connsiteY2" fmla="*/ 1845872 h 3236784"/>
              <a:gd name="connsiteX3" fmla="*/ 1024943 w 2131196"/>
              <a:gd name="connsiteY3" fmla="*/ 1839073 h 3236784"/>
              <a:gd name="connsiteX4" fmla="*/ 1119894 w 2131196"/>
              <a:gd name="connsiteY4" fmla="*/ 1841572 h 3236784"/>
              <a:gd name="connsiteX5" fmla="*/ 1128129 w 2131196"/>
              <a:gd name="connsiteY5" fmla="*/ 1840190 h 3236784"/>
              <a:gd name="connsiteX6" fmla="*/ 1139937 w 2131196"/>
              <a:gd name="connsiteY6" fmla="*/ 1840454 h 3236784"/>
              <a:gd name="connsiteX7" fmla="*/ 1533113 w 2131196"/>
              <a:gd name="connsiteY7" fmla="*/ 1945805 h 3236784"/>
              <a:gd name="connsiteX8" fmla="*/ 1604055 w 2131196"/>
              <a:gd name="connsiteY8" fmla="*/ 1984678 h 3236784"/>
              <a:gd name="connsiteX9" fmla="*/ 1604056 w 2131196"/>
              <a:gd name="connsiteY9" fmla="*/ 1984677 h 3236784"/>
              <a:gd name="connsiteX10" fmla="*/ 1623268 w 2131196"/>
              <a:gd name="connsiteY10" fmla="*/ 1995204 h 3236784"/>
              <a:gd name="connsiteX11" fmla="*/ 1988613 w 2131196"/>
              <a:gd name="connsiteY11" fmla="*/ 2370777 h 3236784"/>
              <a:gd name="connsiteX12" fmla="*/ 2131196 w 2131196"/>
              <a:gd name="connsiteY12" fmla="*/ 2874962 h 3236784"/>
              <a:gd name="connsiteX13" fmla="*/ 2130707 w 2131196"/>
              <a:gd name="connsiteY13" fmla="*/ 2896863 h 3236784"/>
              <a:gd name="connsiteX14" fmla="*/ 2061571 w 2131196"/>
              <a:gd name="connsiteY14" fmla="*/ 2938865 h 3236784"/>
              <a:gd name="connsiteX15" fmla="*/ 1773746 w 2131196"/>
              <a:gd name="connsiteY15" fmla="*/ 3226690 h 3236784"/>
              <a:gd name="connsiteX16" fmla="*/ 1767615 w 2131196"/>
              <a:gd name="connsiteY16" fmla="*/ 3236784 h 3236784"/>
              <a:gd name="connsiteX17" fmla="*/ 1816881 w 2131196"/>
              <a:gd name="connsiteY17" fmla="*/ 3104834 h 3236784"/>
              <a:gd name="connsiteX18" fmla="*/ 1739198 w 2131196"/>
              <a:gd name="connsiteY18" fmla="*/ 2514776 h 3236784"/>
              <a:gd name="connsiteX19" fmla="*/ 1267034 w 2131196"/>
              <a:gd name="connsiteY19" fmla="*/ 2152473 h 3236784"/>
              <a:gd name="connsiteX20" fmla="*/ 1128138 w 2131196"/>
              <a:gd name="connsiteY20" fmla="*/ 2129166 h 3236784"/>
              <a:gd name="connsiteX21" fmla="*/ 1128130 w 2131196"/>
              <a:gd name="connsiteY21" fmla="*/ 2129166 h 3236784"/>
              <a:gd name="connsiteX22" fmla="*/ 1119894 w 2131196"/>
              <a:gd name="connsiteY22" fmla="*/ 2127784 h 3236784"/>
              <a:gd name="connsiteX23" fmla="*/ 1024942 w 2131196"/>
              <a:gd name="connsiteY23" fmla="*/ 2130284 h 3236784"/>
              <a:gd name="connsiteX24" fmla="*/ 934056 w 2131196"/>
              <a:gd name="connsiteY24" fmla="*/ 2123484 h 3236784"/>
              <a:gd name="connsiteX25" fmla="*/ 532976 w 2131196"/>
              <a:gd name="connsiteY25" fmla="*/ 1988615 h 3236784"/>
              <a:gd name="connsiteX26" fmla="*/ 142941 w 2131196"/>
              <a:gd name="connsiteY26" fmla="*/ 532977 h 3236784"/>
              <a:gd name="connsiteX27" fmla="*/ 1501472 w 2131196"/>
              <a:gd name="connsiteY27" fmla="*/ 93230 h 3236784"/>
              <a:gd name="connsiteX28" fmla="*/ 1592124 w 2131196"/>
              <a:gd name="connsiteY28" fmla="*/ 139637 h 3236784"/>
              <a:gd name="connsiteX29" fmla="*/ 1591758 w 2131196"/>
              <a:gd name="connsiteY29" fmla="*/ 146878 h 3236784"/>
              <a:gd name="connsiteX30" fmla="*/ 1675498 w 2131196"/>
              <a:gd name="connsiteY30" fmla="*/ 561658 h 3236784"/>
              <a:gd name="connsiteX31" fmla="*/ 1715053 w 2131196"/>
              <a:gd name="connsiteY31" fmla="*/ 643769 h 3236784"/>
              <a:gd name="connsiteX32" fmla="*/ 1686149 w 2131196"/>
              <a:gd name="connsiteY32" fmla="*/ 596616 h 3236784"/>
              <a:gd name="connsiteX33" fmla="*/ 1454577 w 2131196"/>
              <a:gd name="connsiteY33" fmla="*/ 392356 h 3236784"/>
              <a:gd name="connsiteX34" fmla="*/ 392356 w 2131196"/>
              <a:gd name="connsiteY34" fmla="*/ 676977 h 3236784"/>
              <a:gd name="connsiteX35" fmla="*/ 676977 w 2131196"/>
              <a:gd name="connsiteY35" fmla="*/ 1739199 h 3236784"/>
              <a:gd name="connsiteX36" fmla="*/ 969657 w 2131196"/>
              <a:gd name="connsiteY36" fmla="*/ 1837616 h 3236784"/>
              <a:gd name="connsiteX37" fmla="*/ 1024944 w 2131196"/>
              <a:gd name="connsiteY37" fmla="*/ 1839072 h 3236784"/>
              <a:gd name="connsiteX38" fmla="*/ 934057 w 2131196"/>
              <a:gd name="connsiteY38" fmla="*/ 1845871 h 3236784"/>
              <a:gd name="connsiteX39" fmla="*/ 532977 w 2131196"/>
              <a:gd name="connsiteY39" fmla="*/ 1980740 h 3236784"/>
              <a:gd name="connsiteX40" fmla="*/ 526889 w 2131196"/>
              <a:gd name="connsiteY40" fmla="*/ 1984677 h 3236784"/>
              <a:gd name="connsiteX41" fmla="*/ 441374 w 2131196"/>
              <a:gd name="connsiteY41" fmla="*/ 1929375 h 3236784"/>
              <a:gd name="connsiteX42" fmla="*/ 142941 w 2131196"/>
              <a:gd name="connsiteY42" fmla="*/ 532977 h 3236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131196" h="3236784">
                <a:moveTo>
                  <a:pt x="526888" y="1984678"/>
                </a:moveTo>
                <a:lnTo>
                  <a:pt x="532976" y="1980741"/>
                </a:lnTo>
                <a:cubicBezTo>
                  <a:pt x="660393" y="1907177"/>
                  <a:pt x="796688" y="1862918"/>
                  <a:pt x="934056" y="1845872"/>
                </a:cubicBezTo>
                <a:lnTo>
                  <a:pt x="1024943" y="1839073"/>
                </a:lnTo>
                <a:lnTo>
                  <a:pt x="1119894" y="1841572"/>
                </a:lnTo>
                <a:lnTo>
                  <a:pt x="1128129" y="1840190"/>
                </a:lnTo>
                <a:lnTo>
                  <a:pt x="1139937" y="1840454"/>
                </a:lnTo>
                <a:cubicBezTo>
                  <a:pt x="1276427" y="1850099"/>
                  <a:pt x="1410087" y="1885914"/>
                  <a:pt x="1533113" y="1945805"/>
                </a:cubicBezTo>
                <a:lnTo>
                  <a:pt x="1604055" y="1984678"/>
                </a:lnTo>
                <a:lnTo>
                  <a:pt x="1604056" y="1984677"/>
                </a:lnTo>
                <a:lnTo>
                  <a:pt x="1623268" y="1995204"/>
                </a:lnTo>
                <a:cubicBezTo>
                  <a:pt x="1769795" y="2084953"/>
                  <a:pt x="1896659" y="2211505"/>
                  <a:pt x="1988613" y="2370777"/>
                </a:cubicBezTo>
                <a:cubicBezTo>
                  <a:pt x="2080569" y="2530048"/>
                  <a:pt x="2126736" y="2703191"/>
                  <a:pt x="2131196" y="2874962"/>
                </a:cubicBezTo>
                <a:lnTo>
                  <a:pt x="2130707" y="2896863"/>
                </a:lnTo>
                <a:lnTo>
                  <a:pt x="2061571" y="2938865"/>
                </a:lnTo>
                <a:cubicBezTo>
                  <a:pt x="1948191" y="3015463"/>
                  <a:pt x="1850344" y="3113308"/>
                  <a:pt x="1773746" y="3226690"/>
                </a:cubicBezTo>
                <a:lnTo>
                  <a:pt x="1767615" y="3236784"/>
                </a:lnTo>
                <a:lnTo>
                  <a:pt x="1816881" y="3104834"/>
                </a:lnTo>
                <a:cubicBezTo>
                  <a:pt x="1868387" y="2912611"/>
                  <a:pt x="1846562" y="2700737"/>
                  <a:pt x="1739198" y="2514776"/>
                </a:cubicBezTo>
                <a:cubicBezTo>
                  <a:pt x="1631834" y="2328816"/>
                  <a:pt x="1459259" y="2203979"/>
                  <a:pt x="1267034" y="2152473"/>
                </a:cubicBezTo>
                <a:lnTo>
                  <a:pt x="1128138" y="2129166"/>
                </a:lnTo>
                <a:lnTo>
                  <a:pt x="1128130" y="2129166"/>
                </a:lnTo>
                <a:lnTo>
                  <a:pt x="1119894" y="2127784"/>
                </a:lnTo>
                <a:lnTo>
                  <a:pt x="1024942" y="2130284"/>
                </a:lnTo>
                <a:lnTo>
                  <a:pt x="934056" y="2123484"/>
                </a:lnTo>
                <a:cubicBezTo>
                  <a:pt x="796688" y="2106439"/>
                  <a:pt x="660394" y="2062179"/>
                  <a:pt x="532976" y="1988615"/>
                </a:cubicBezTo>
                <a:close/>
                <a:moveTo>
                  <a:pt x="142941" y="532977"/>
                </a:moveTo>
                <a:cubicBezTo>
                  <a:pt x="418807" y="55163"/>
                  <a:pt x="1008841" y="-128179"/>
                  <a:pt x="1501472" y="93230"/>
                </a:cubicBezTo>
                <a:lnTo>
                  <a:pt x="1592124" y="139637"/>
                </a:lnTo>
                <a:lnTo>
                  <a:pt x="1591758" y="146878"/>
                </a:lnTo>
                <a:cubicBezTo>
                  <a:pt x="1591758" y="294006"/>
                  <a:pt x="1621576" y="434171"/>
                  <a:pt x="1675498" y="561658"/>
                </a:cubicBezTo>
                <a:lnTo>
                  <a:pt x="1715053" y="643769"/>
                </a:lnTo>
                <a:lnTo>
                  <a:pt x="1686149" y="596616"/>
                </a:lnTo>
                <a:cubicBezTo>
                  <a:pt x="1625257" y="516023"/>
                  <a:pt x="1547557" y="446038"/>
                  <a:pt x="1454577" y="392356"/>
                </a:cubicBezTo>
                <a:cubicBezTo>
                  <a:pt x="1082657" y="177629"/>
                  <a:pt x="607084" y="305057"/>
                  <a:pt x="392356" y="676977"/>
                </a:cubicBezTo>
                <a:cubicBezTo>
                  <a:pt x="177627" y="1048898"/>
                  <a:pt x="305057" y="1524470"/>
                  <a:pt x="676977" y="1739199"/>
                </a:cubicBezTo>
                <a:cubicBezTo>
                  <a:pt x="769957" y="1792882"/>
                  <a:pt x="869416" y="1825178"/>
                  <a:pt x="969657" y="1837616"/>
                </a:cubicBezTo>
                <a:lnTo>
                  <a:pt x="1024944" y="1839072"/>
                </a:lnTo>
                <a:lnTo>
                  <a:pt x="934057" y="1845871"/>
                </a:lnTo>
                <a:cubicBezTo>
                  <a:pt x="796689" y="1862917"/>
                  <a:pt x="660394" y="1907177"/>
                  <a:pt x="532977" y="1980740"/>
                </a:cubicBezTo>
                <a:lnTo>
                  <a:pt x="526889" y="1984677"/>
                </a:lnTo>
                <a:lnTo>
                  <a:pt x="441374" y="1929375"/>
                </a:lnTo>
                <a:cubicBezTo>
                  <a:pt x="3312" y="1613449"/>
                  <a:pt x="-132926" y="1010792"/>
                  <a:pt x="142941" y="532977"/>
                </a:cubicBezTo>
                <a:close/>
              </a:path>
            </a:pathLst>
          </a:custGeom>
          <a:solidFill>
            <a:srgbClr val="3217FD"/>
          </a:solidFill>
          <a:ln>
            <a:noFill/>
          </a:ln>
          <a:effectLst>
            <a:outerShdw blurRad="3175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2CAC9192-1D75-EC84-6687-A04FD5760A2B}"/>
              </a:ext>
            </a:extLst>
          </p:cNvPr>
          <p:cNvSpPr/>
          <p:nvPr/>
        </p:nvSpPr>
        <p:spPr>
          <a:xfrm rot="3600000">
            <a:off x="5740280" y="2814256"/>
            <a:ext cx="3296845" cy="1984678"/>
          </a:xfrm>
          <a:custGeom>
            <a:avLst/>
            <a:gdLst>
              <a:gd name="connsiteX0" fmla="*/ 1329598 w 3296845"/>
              <a:gd name="connsiteY0" fmla="*/ 498160 h 1984678"/>
              <a:gd name="connsiteX1" fmla="*/ 1380929 w 3296845"/>
              <a:gd name="connsiteY1" fmla="*/ 422852 h 1984678"/>
              <a:gd name="connsiteX2" fmla="*/ 1698269 w 3296845"/>
              <a:gd name="connsiteY2" fmla="*/ 142941 h 1984678"/>
              <a:gd name="connsiteX3" fmla="*/ 1704720 w 3296845"/>
              <a:gd name="connsiteY3" fmla="*/ 139638 h 1984678"/>
              <a:gd name="connsiteX4" fmla="*/ 1704720 w 3296845"/>
              <a:gd name="connsiteY4" fmla="*/ 139637 h 1984678"/>
              <a:gd name="connsiteX5" fmla="*/ 1795372 w 3296845"/>
              <a:gd name="connsiteY5" fmla="*/ 93230 h 1984678"/>
              <a:gd name="connsiteX6" fmla="*/ 3153904 w 3296845"/>
              <a:gd name="connsiteY6" fmla="*/ 532978 h 1984678"/>
              <a:gd name="connsiteX7" fmla="*/ 2855471 w 3296845"/>
              <a:gd name="connsiteY7" fmla="*/ 1929373 h 1984678"/>
              <a:gd name="connsiteX8" fmla="*/ 2769955 w 3296845"/>
              <a:gd name="connsiteY8" fmla="*/ 1984678 h 1984678"/>
              <a:gd name="connsiteX9" fmla="*/ 2763867 w 3296845"/>
              <a:gd name="connsiteY9" fmla="*/ 1980741 h 1984678"/>
              <a:gd name="connsiteX10" fmla="*/ 2362787 w 3296845"/>
              <a:gd name="connsiteY10" fmla="*/ 1845872 h 1984678"/>
              <a:gd name="connsiteX11" fmla="*/ 2271899 w 3296845"/>
              <a:gd name="connsiteY11" fmla="*/ 1839072 h 1984678"/>
              <a:gd name="connsiteX12" fmla="*/ 2327187 w 3296845"/>
              <a:gd name="connsiteY12" fmla="*/ 1837617 h 1984678"/>
              <a:gd name="connsiteX13" fmla="*/ 2619868 w 3296845"/>
              <a:gd name="connsiteY13" fmla="*/ 1739200 h 1984678"/>
              <a:gd name="connsiteX14" fmla="*/ 2904488 w 3296845"/>
              <a:gd name="connsiteY14" fmla="*/ 676978 h 1984678"/>
              <a:gd name="connsiteX15" fmla="*/ 1842267 w 3296845"/>
              <a:gd name="connsiteY15" fmla="*/ 392357 h 1984678"/>
              <a:gd name="connsiteX16" fmla="*/ 1610695 w 3296845"/>
              <a:gd name="connsiteY16" fmla="*/ 596616 h 1984678"/>
              <a:gd name="connsiteX17" fmla="*/ 1581804 w 3296845"/>
              <a:gd name="connsiteY17" fmla="*/ 643748 h 1984678"/>
              <a:gd name="connsiteX18" fmla="*/ 1581795 w 3296845"/>
              <a:gd name="connsiteY18" fmla="*/ 643766 h 1984678"/>
              <a:gd name="connsiteX19" fmla="*/ 1532153 w 3296845"/>
              <a:gd name="connsiteY19" fmla="*/ 724748 h 1984678"/>
              <a:gd name="connsiteX20" fmla="*/ 1529232 w 3296845"/>
              <a:gd name="connsiteY20" fmla="*/ 732570 h 1984678"/>
              <a:gd name="connsiteX21" fmla="*/ 1523099 w 3296845"/>
              <a:gd name="connsiteY21" fmla="*/ 742665 h 1984678"/>
              <a:gd name="connsiteX22" fmla="*/ 1235275 w 3296845"/>
              <a:gd name="connsiteY22" fmla="*/ 1030490 h 1984678"/>
              <a:gd name="connsiteX23" fmla="*/ 1166139 w 3296845"/>
              <a:gd name="connsiteY23" fmla="*/ 1072492 h 1984678"/>
              <a:gd name="connsiteX24" fmla="*/ 1167945 w 3296845"/>
              <a:gd name="connsiteY24" fmla="*/ 991617 h 1984678"/>
              <a:gd name="connsiteX25" fmla="*/ 1273296 w 3296845"/>
              <a:gd name="connsiteY25" fmla="*/ 598441 h 1984678"/>
              <a:gd name="connsiteX26" fmla="*/ 1278972 w 3296845"/>
              <a:gd name="connsiteY26" fmla="*/ 588082 h 1984678"/>
              <a:gd name="connsiteX27" fmla="*/ 1284286 w 3296845"/>
              <a:gd name="connsiteY27" fmla="*/ 581642 h 1984678"/>
              <a:gd name="connsiteX28" fmla="*/ 0 w 3296845"/>
              <a:gd name="connsiteY28" fmla="*/ 588081 h 1984678"/>
              <a:gd name="connsiteX29" fmla="*/ 89639 w 3296845"/>
              <a:gd name="connsiteY29" fmla="*/ 696725 h 1984678"/>
              <a:gd name="connsiteX30" fmla="*/ 639486 w 3296845"/>
              <a:gd name="connsiteY30" fmla="*/ 924479 h 1984678"/>
              <a:gd name="connsiteX31" fmla="*/ 1189332 w 3296845"/>
              <a:gd name="connsiteY31" fmla="*/ 696725 h 1984678"/>
              <a:gd name="connsiteX32" fmla="*/ 1278970 w 3296845"/>
              <a:gd name="connsiteY32" fmla="*/ 588083 h 1984678"/>
              <a:gd name="connsiteX33" fmla="*/ 1273294 w 3296845"/>
              <a:gd name="connsiteY33" fmla="*/ 598442 h 1984678"/>
              <a:gd name="connsiteX34" fmla="*/ 1167943 w 3296845"/>
              <a:gd name="connsiteY34" fmla="*/ 991618 h 1984678"/>
              <a:gd name="connsiteX35" fmla="*/ 1166137 w 3296845"/>
              <a:gd name="connsiteY35" fmla="*/ 1072493 h 1984678"/>
              <a:gd name="connsiteX36" fmla="*/ 1147414 w 3296845"/>
              <a:gd name="connsiteY36" fmla="*/ 1083867 h 1984678"/>
              <a:gd name="connsiteX37" fmla="*/ 639486 w 3296845"/>
              <a:gd name="connsiteY37" fmla="*/ 1212478 h 1984678"/>
              <a:gd name="connsiteX38" fmla="*/ 131557 w 3296845"/>
              <a:gd name="connsiteY38" fmla="*/ 1083866 h 1984678"/>
              <a:gd name="connsiteX39" fmla="*/ 112835 w 3296845"/>
              <a:gd name="connsiteY39" fmla="*/ 1072492 h 1984678"/>
              <a:gd name="connsiteX40" fmla="*/ 111028 w 3296845"/>
              <a:gd name="connsiteY40" fmla="*/ 991618 h 1984678"/>
              <a:gd name="connsiteX41" fmla="*/ 5677 w 3296845"/>
              <a:gd name="connsiteY41" fmla="*/ 598441 h 1984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296845" h="1984678">
                <a:moveTo>
                  <a:pt x="1329598" y="498160"/>
                </a:moveTo>
                <a:lnTo>
                  <a:pt x="1380929" y="422852"/>
                </a:lnTo>
                <a:cubicBezTo>
                  <a:pt x="1464375" y="312411"/>
                  <a:pt x="1570852" y="216505"/>
                  <a:pt x="1698269" y="142941"/>
                </a:cubicBezTo>
                <a:lnTo>
                  <a:pt x="1704720" y="139638"/>
                </a:lnTo>
                <a:lnTo>
                  <a:pt x="1704720" y="139637"/>
                </a:lnTo>
                <a:lnTo>
                  <a:pt x="1795372" y="93230"/>
                </a:lnTo>
                <a:cubicBezTo>
                  <a:pt x="2288004" y="-128180"/>
                  <a:pt x="2878037" y="55163"/>
                  <a:pt x="3153904" y="532978"/>
                </a:cubicBezTo>
                <a:cubicBezTo>
                  <a:pt x="3429770" y="1010792"/>
                  <a:pt x="3293532" y="1613447"/>
                  <a:pt x="2855471" y="1929373"/>
                </a:cubicBezTo>
                <a:lnTo>
                  <a:pt x="2769955" y="1984678"/>
                </a:lnTo>
                <a:lnTo>
                  <a:pt x="2763867" y="1980741"/>
                </a:lnTo>
                <a:cubicBezTo>
                  <a:pt x="2636450" y="1907176"/>
                  <a:pt x="2500155" y="1862916"/>
                  <a:pt x="2362787" y="1845872"/>
                </a:cubicBezTo>
                <a:lnTo>
                  <a:pt x="2271899" y="1839072"/>
                </a:lnTo>
                <a:lnTo>
                  <a:pt x="2327187" y="1837617"/>
                </a:lnTo>
                <a:cubicBezTo>
                  <a:pt x="2427429" y="1825179"/>
                  <a:pt x="2526888" y="1792882"/>
                  <a:pt x="2619868" y="1739200"/>
                </a:cubicBezTo>
                <a:cubicBezTo>
                  <a:pt x="2991788" y="1524470"/>
                  <a:pt x="3119217" y="1048899"/>
                  <a:pt x="2904488" y="676978"/>
                </a:cubicBezTo>
                <a:cubicBezTo>
                  <a:pt x="2689761" y="305056"/>
                  <a:pt x="2214188" y="177628"/>
                  <a:pt x="1842267" y="392357"/>
                </a:cubicBezTo>
                <a:cubicBezTo>
                  <a:pt x="1749287" y="446039"/>
                  <a:pt x="1671588" y="516024"/>
                  <a:pt x="1610695" y="596616"/>
                </a:cubicBezTo>
                <a:lnTo>
                  <a:pt x="1581804" y="643748"/>
                </a:lnTo>
                <a:lnTo>
                  <a:pt x="1581795" y="643766"/>
                </a:lnTo>
                <a:lnTo>
                  <a:pt x="1532153" y="724748"/>
                </a:lnTo>
                <a:lnTo>
                  <a:pt x="1529232" y="732570"/>
                </a:lnTo>
                <a:lnTo>
                  <a:pt x="1523099" y="742665"/>
                </a:lnTo>
                <a:cubicBezTo>
                  <a:pt x="1446501" y="856046"/>
                  <a:pt x="1348655" y="953892"/>
                  <a:pt x="1235275" y="1030490"/>
                </a:cubicBezTo>
                <a:lnTo>
                  <a:pt x="1166139" y="1072492"/>
                </a:lnTo>
                <a:lnTo>
                  <a:pt x="1167945" y="991617"/>
                </a:lnTo>
                <a:cubicBezTo>
                  <a:pt x="1177591" y="855127"/>
                  <a:pt x="1213405" y="721467"/>
                  <a:pt x="1273296" y="598441"/>
                </a:cubicBezTo>
                <a:lnTo>
                  <a:pt x="1278972" y="588082"/>
                </a:lnTo>
                <a:lnTo>
                  <a:pt x="1284286" y="581642"/>
                </a:lnTo>
                <a:close/>
                <a:moveTo>
                  <a:pt x="0" y="588081"/>
                </a:moveTo>
                <a:lnTo>
                  <a:pt x="89639" y="696725"/>
                </a:lnTo>
                <a:cubicBezTo>
                  <a:pt x="230357" y="837443"/>
                  <a:pt x="424757" y="924479"/>
                  <a:pt x="639486" y="924479"/>
                </a:cubicBezTo>
                <a:cubicBezTo>
                  <a:pt x="854214" y="924479"/>
                  <a:pt x="1048614" y="837443"/>
                  <a:pt x="1189332" y="696725"/>
                </a:cubicBezTo>
                <a:lnTo>
                  <a:pt x="1278970" y="588083"/>
                </a:lnTo>
                <a:lnTo>
                  <a:pt x="1273294" y="598442"/>
                </a:lnTo>
                <a:cubicBezTo>
                  <a:pt x="1213403" y="721467"/>
                  <a:pt x="1177589" y="855128"/>
                  <a:pt x="1167943" y="991618"/>
                </a:cubicBezTo>
                <a:lnTo>
                  <a:pt x="1166137" y="1072493"/>
                </a:lnTo>
                <a:lnTo>
                  <a:pt x="1147414" y="1083867"/>
                </a:lnTo>
                <a:cubicBezTo>
                  <a:pt x="996426" y="1165887"/>
                  <a:pt x="823397" y="1212478"/>
                  <a:pt x="639486" y="1212478"/>
                </a:cubicBezTo>
                <a:cubicBezTo>
                  <a:pt x="455575" y="1212478"/>
                  <a:pt x="282546" y="1165887"/>
                  <a:pt x="131557" y="1083866"/>
                </a:cubicBezTo>
                <a:lnTo>
                  <a:pt x="112835" y="1072492"/>
                </a:lnTo>
                <a:lnTo>
                  <a:pt x="111028" y="991618"/>
                </a:lnTo>
                <a:cubicBezTo>
                  <a:pt x="101383" y="855128"/>
                  <a:pt x="65569" y="721468"/>
                  <a:pt x="5677" y="598441"/>
                </a:cubicBezTo>
                <a:close/>
              </a:path>
            </a:pathLst>
          </a:custGeom>
          <a:solidFill>
            <a:srgbClr val="3217FD"/>
          </a:solidFill>
          <a:ln>
            <a:noFill/>
          </a:ln>
          <a:effectLst>
            <a:outerShdw blurRad="3175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15040391-9FC7-E15C-4473-D719E58B7A04}"/>
              </a:ext>
            </a:extLst>
          </p:cNvPr>
          <p:cNvSpPr/>
          <p:nvPr/>
        </p:nvSpPr>
        <p:spPr>
          <a:xfrm rot="3600000">
            <a:off x="5308251" y="1985855"/>
            <a:ext cx="103186" cy="3414"/>
          </a:xfrm>
          <a:custGeom>
            <a:avLst/>
            <a:gdLst>
              <a:gd name="connsiteX0" fmla="*/ 0 w 103186"/>
              <a:gd name="connsiteY0" fmla="*/ 915 h 3414"/>
              <a:gd name="connsiteX1" fmla="*/ 12219 w 103186"/>
              <a:gd name="connsiteY1" fmla="*/ 0 h 3414"/>
              <a:gd name="connsiteX2" fmla="*/ 103186 w 103186"/>
              <a:gd name="connsiteY2" fmla="*/ 2032 h 3414"/>
              <a:gd name="connsiteX3" fmla="*/ 94951 w 103186"/>
              <a:gd name="connsiteY3" fmla="*/ 3414 h 3414"/>
              <a:gd name="connsiteX4" fmla="*/ 0 w 103186"/>
              <a:gd name="connsiteY4" fmla="*/ 915 h 3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86" h="3414">
                <a:moveTo>
                  <a:pt x="0" y="915"/>
                </a:moveTo>
                <a:lnTo>
                  <a:pt x="12219" y="0"/>
                </a:lnTo>
                <a:lnTo>
                  <a:pt x="103186" y="2032"/>
                </a:lnTo>
                <a:lnTo>
                  <a:pt x="94951" y="3414"/>
                </a:lnTo>
                <a:lnTo>
                  <a:pt x="0" y="915"/>
                </a:lnTo>
                <a:close/>
              </a:path>
            </a:pathLst>
          </a:custGeom>
          <a:effectLst>
            <a:outerShdw blurRad="3175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8EA55807-3A3F-5BC7-0B0A-B9B85BD6861D}"/>
              </a:ext>
            </a:extLst>
          </p:cNvPr>
          <p:cNvSpPr/>
          <p:nvPr/>
        </p:nvSpPr>
        <p:spPr>
          <a:xfrm rot="3600000">
            <a:off x="6663359" y="1943044"/>
            <a:ext cx="52561" cy="88803"/>
          </a:xfrm>
          <a:custGeom>
            <a:avLst/>
            <a:gdLst>
              <a:gd name="connsiteX0" fmla="*/ 0 w 52561"/>
              <a:gd name="connsiteY0" fmla="*/ 0 h 88803"/>
              <a:gd name="connsiteX1" fmla="*/ 49640 w 52561"/>
              <a:gd name="connsiteY1" fmla="*/ 80980 h 88803"/>
              <a:gd name="connsiteX2" fmla="*/ 52561 w 52561"/>
              <a:gd name="connsiteY2" fmla="*/ 88803 h 88803"/>
              <a:gd name="connsiteX3" fmla="*/ 5318 w 52561"/>
              <a:gd name="connsiteY3" fmla="*/ 11038 h 88803"/>
              <a:gd name="connsiteX4" fmla="*/ 0 w 52561"/>
              <a:gd name="connsiteY4" fmla="*/ 0 h 8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61" h="88803">
                <a:moveTo>
                  <a:pt x="0" y="0"/>
                </a:moveTo>
                <a:lnTo>
                  <a:pt x="49640" y="80980"/>
                </a:lnTo>
                <a:lnTo>
                  <a:pt x="52561" y="88803"/>
                </a:lnTo>
                <a:lnTo>
                  <a:pt x="5318" y="11038"/>
                </a:lnTo>
                <a:lnTo>
                  <a:pt x="0" y="0"/>
                </a:lnTo>
                <a:close/>
              </a:path>
            </a:pathLst>
          </a:custGeom>
          <a:effectLst>
            <a:outerShdw blurRad="3175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A2B196AC-86BC-15BF-DFA2-D7E38E5E8510}"/>
              </a:ext>
            </a:extLst>
          </p:cNvPr>
          <p:cNvSpPr/>
          <p:nvPr/>
        </p:nvSpPr>
        <p:spPr>
          <a:xfrm rot="3600000">
            <a:off x="5057426" y="2130668"/>
            <a:ext cx="103188" cy="3414"/>
          </a:xfrm>
          <a:custGeom>
            <a:avLst/>
            <a:gdLst>
              <a:gd name="connsiteX0" fmla="*/ 0 w 103188"/>
              <a:gd name="connsiteY0" fmla="*/ 2500 h 3414"/>
              <a:gd name="connsiteX1" fmla="*/ 94952 w 103188"/>
              <a:gd name="connsiteY1" fmla="*/ 0 h 3414"/>
              <a:gd name="connsiteX2" fmla="*/ 103188 w 103188"/>
              <a:gd name="connsiteY2" fmla="*/ 1382 h 3414"/>
              <a:gd name="connsiteX3" fmla="*/ 12219 w 103188"/>
              <a:gd name="connsiteY3" fmla="*/ 3414 h 3414"/>
              <a:gd name="connsiteX4" fmla="*/ 0 w 103188"/>
              <a:gd name="connsiteY4" fmla="*/ 2500 h 3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88" h="3414">
                <a:moveTo>
                  <a:pt x="0" y="2500"/>
                </a:moveTo>
                <a:lnTo>
                  <a:pt x="94952" y="0"/>
                </a:lnTo>
                <a:lnTo>
                  <a:pt x="103188" y="1382"/>
                </a:lnTo>
                <a:lnTo>
                  <a:pt x="12219" y="3414"/>
                </a:lnTo>
                <a:lnTo>
                  <a:pt x="0" y="2500"/>
                </a:lnTo>
                <a:close/>
              </a:path>
            </a:pathLst>
          </a:custGeom>
          <a:effectLst>
            <a:outerShdw blurRad="3175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5F9E75F9-1FD0-5D10-B6DA-04241FB17361}"/>
              </a:ext>
            </a:extLst>
          </p:cNvPr>
          <p:cNvSpPr/>
          <p:nvPr/>
        </p:nvSpPr>
        <p:spPr>
          <a:xfrm rot="3600000">
            <a:off x="6915557" y="2087533"/>
            <a:ext cx="50623" cy="89916"/>
          </a:xfrm>
          <a:custGeom>
            <a:avLst/>
            <a:gdLst>
              <a:gd name="connsiteX0" fmla="*/ 0 w 50623"/>
              <a:gd name="connsiteY0" fmla="*/ 0 h 89916"/>
              <a:gd name="connsiteX1" fmla="*/ 6900 w 50623"/>
              <a:gd name="connsiteY1" fmla="*/ 10122 h 89916"/>
              <a:gd name="connsiteX2" fmla="*/ 50623 w 50623"/>
              <a:gd name="connsiteY2" fmla="*/ 89916 h 89916"/>
              <a:gd name="connsiteX3" fmla="*/ 45310 w 50623"/>
              <a:gd name="connsiteY3" fmla="*/ 83477 h 89916"/>
              <a:gd name="connsiteX4" fmla="*/ 0 w 50623"/>
              <a:gd name="connsiteY4" fmla="*/ 0 h 89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23" h="89916">
                <a:moveTo>
                  <a:pt x="0" y="0"/>
                </a:moveTo>
                <a:lnTo>
                  <a:pt x="6900" y="10122"/>
                </a:lnTo>
                <a:lnTo>
                  <a:pt x="50623" y="89916"/>
                </a:lnTo>
                <a:lnTo>
                  <a:pt x="45310" y="83477"/>
                </a:lnTo>
                <a:lnTo>
                  <a:pt x="0" y="0"/>
                </a:lnTo>
                <a:close/>
              </a:path>
            </a:pathLst>
          </a:custGeom>
          <a:effectLst>
            <a:outerShdw blurRad="3175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4B519BDD-29E4-1AFC-B143-24C38F44714B}"/>
              </a:ext>
            </a:extLst>
          </p:cNvPr>
          <p:cNvSpPr/>
          <p:nvPr/>
        </p:nvSpPr>
        <p:spPr>
          <a:xfrm rot="3600000">
            <a:off x="4417740" y="3239552"/>
            <a:ext cx="52563" cy="88805"/>
          </a:xfrm>
          <a:custGeom>
            <a:avLst/>
            <a:gdLst>
              <a:gd name="connsiteX0" fmla="*/ 5319 w 52563"/>
              <a:gd name="connsiteY0" fmla="*/ 77764 h 88805"/>
              <a:gd name="connsiteX1" fmla="*/ 52563 w 52563"/>
              <a:gd name="connsiteY1" fmla="*/ 0 h 88805"/>
              <a:gd name="connsiteX2" fmla="*/ 49642 w 52563"/>
              <a:gd name="connsiteY2" fmla="*/ 7822 h 88805"/>
              <a:gd name="connsiteX3" fmla="*/ 0 w 52563"/>
              <a:gd name="connsiteY3" fmla="*/ 88805 h 88805"/>
              <a:gd name="connsiteX4" fmla="*/ 5319 w 52563"/>
              <a:gd name="connsiteY4" fmla="*/ 77764 h 8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63" h="88805">
                <a:moveTo>
                  <a:pt x="5319" y="77764"/>
                </a:moveTo>
                <a:lnTo>
                  <a:pt x="52563" y="0"/>
                </a:lnTo>
                <a:lnTo>
                  <a:pt x="49642" y="7822"/>
                </a:lnTo>
                <a:lnTo>
                  <a:pt x="0" y="88805"/>
                </a:lnTo>
                <a:lnTo>
                  <a:pt x="5319" y="77764"/>
                </a:lnTo>
                <a:close/>
              </a:path>
            </a:pathLst>
          </a:custGeom>
          <a:effectLst>
            <a:outerShdw blurRad="3175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59853ACA-0579-9E34-6940-88A4E4E86229}"/>
              </a:ext>
            </a:extLst>
          </p:cNvPr>
          <p:cNvSpPr/>
          <p:nvPr/>
        </p:nvSpPr>
        <p:spPr>
          <a:xfrm rot="3600000">
            <a:off x="7580353" y="3238993"/>
            <a:ext cx="50626" cy="89922"/>
          </a:xfrm>
          <a:custGeom>
            <a:avLst/>
            <a:gdLst>
              <a:gd name="connsiteX0" fmla="*/ 43724 w 50626"/>
              <a:gd name="connsiteY0" fmla="*/ 10127 h 89922"/>
              <a:gd name="connsiteX1" fmla="*/ 50626 w 50626"/>
              <a:gd name="connsiteY1" fmla="*/ 0 h 89922"/>
              <a:gd name="connsiteX2" fmla="*/ 5314 w 50626"/>
              <a:gd name="connsiteY2" fmla="*/ 83482 h 89922"/>
              <a:gd name="connsiteX3" fmla="*/ 0 w 50626"/>
              <a:gd name="connsiteY3" fmla="*/ 89922 h 89922"/>
              <a:gd name="connsiteX4" fmla="*/ 43724 w 50626"/>
              <a:gd name="connsiteY4" fmla="*/ 10127 h 89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26" h="89922">
                <a:moveTo>
                  <a:pt x="43724" y="10127"/>
                </a:moveTo>
                <a:lnTo>
                  <a:pt x="50626" y="0"/>
                </a:lnTo>
                <a:lnTo>
                  <a:pt x="5314" y="83482"/>
                </a:lnTo>
                <a:lnTo>
                  <a:pt x="0" y="89922"/>
                </a:lnTo>
                <a:lnTo>
                  <a:pt x="43724" y="10127"/>
                </a:lnTo>
                <a:close/>
              </a:path>
            </a:pathLst>
          </a:custGeom>
          <a:effectLst>
            <a:outerShdw blurRad="3175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40D0879-85EF-9C0F-0A2E-28A8790290C1}"/>
              </a:ext>
            </a:extLst>
          </p:cNvPr>
          <p:cNvSpPr/>
          <p:nvPr/>
        </p:nvSpPr>
        <p:spPr>
          <a:xfrm rot="3600000">
            <a:off x="4418707" y="3529086"/>
            <a:ext cx="50626" cy="89923"/>
          </a:xfrm>
          <a:custGeom>
            <a:avLst/>
            <a:gdLst>
              <a:gd name="connsiteX0" fmla="*/ 45312 w 50626"/>
              <a:gd name="connsiteY0" fmla="*/ 6440 h 89923"/>
              <a:gd name="connsiteX1" fmla="*/ 50626 w 50626"/>
              <a:gd name="connsiteY1" fmla="*/ 0 h 89923"/>
              <a:gd name="connsiteX2" fmla="*/ 6902 w 50626"/>
              <a:gd name="connsiteY2" fmla="*/ 79796 h 89923"/>
              <a:gd name="connsiteX3" fmla="*/ 0 w 50626"/>
              <a:gd name="connsiteY3" fmla="*/ 89923 h 89923"/>
              <a:gd name="connsiteX4" fmla="*/ 45312 w 50626"/>
              <a:gd name="connsiteY4" fmla="*/ 6440 h 8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26" h="89923">
                <a:moveTo>
                  <a:pt x="45312" y="6440"/>
                </a:moveTo>
                <a:lnTo>
                  <a:pt x="50626" y="0"/>
                </a:lnTo>
                <a:lnTo>
                  <a:pt x="6902" y="79796"/>
                </a:lnTo>
                <a:lnTo>
                  <a:pt x="0" y="89923"/>
                </a:lnTo>
                <a:lnTo>
                  <a:pt x="45312" y="6440"/>
                </a:lnTo>
                <a:close/>
              </a:path>
            </a:pathLst>
          </a:custGeom>
          <a:effectLst>
            <a:outerShdw blurRad="3175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A4C4ED4-8E0E-7C12-4D09-9BA68E5B748C}"/>
              </a:ext>
            </a:extLst>
          </p:cNvPr>
          <p:cNvSpPr/>
          <p:nvPr/>
        </p:nvSpPr>
        <p:spPr>
          <a:xfrm rot="3600000">
            <a:off x="7579385" y="3529645"/>
            <a:ext cx="52563" cy="88804"/>
          </a:xfrm>
          <a:custGeom>
            <a:avLst/>
            <a:gdLst>
              <a:gd name="connsiteX0" fmla="*/ 2921 w 52563"/>
              <a:gd name="connsiteY0" fmla="*/ 80982 h 88804"/>
              <a:gd name="connsiteX1" fmla="*/ 52563 w 52563"/>
              <a:gd name="connsiteY1" fmla="*/ 0 h 88804"/>
              <a:gd name="connsiteX2" fmla="*/ 47244 w 52563"/>
              <a:gd name="connsiteY2" fmla="*/ 11041 h 88804"/>
              <a:gd name="connsiteX3" fmla="*/ 0 w 52563"/>
              <a:gd name="connsiteY3" fmla="*/ 88804 h 88804"/>
              <a:gd name="connsiteX4" fmla="*/ 2921 w 52563"/>
              <a:gd name="connsiteY4" fmla="*/ 80982 h 88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63" h="88804">
                <a:moveTo>
                  <a:pt x="2921" y="80982"/>
                </a:moveTo>
                <a:lnTo>
                  <a:pt x="52563" y="0"/>
                </a:lnTo>
                <a:lnTo>
                  <a:pt x="47244" y="11041"/>
                </a:lnTo>
                <a:lnTo>
                  <a:pt x="0" y="88804"/>
                </a:lnTo>
                <a:lnTo>
                  <a:pt x="2921" y="80982"/>
                </a:lnTo>
                <a:close/>
              </a:path>
            </a:pathLst>
          </a:custGeom>
          <a:effectLst>
            <a:outerShdw blurRad="3175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592844C8-65A7-9A70-24AC-129ABF6E8F9D}"/>
              </a:ext>
            </a:extLst>
          </p:cNvPr>
          <p:cNvSpPr/>
          <p:nvPr/>
        </p:nvSpPr>
        <p:spPr>
          <a:xfrm rot="3600000">
            <a:off x="3586402" y="2904067"/>
            <a:ext cx="2594461" cy="2903399"/>
          </a:xfrm>
          <a:custGeom>
            <a:avLst/>
            <a:gdLst>
              <a:gd name="connsiteX0" fmla="*/ 1733978 w 2594461"/>
              <a:gd name="connsiteY0" fmla="*/ 386099 h 2903399"/>
              <a:gd name="connsiteX1" fmla="*/ 2099323 w 2594461"/>
              <a:gd name="connsiteY1" fmla="*/ 10527 h 2903399"/>
              <a:gd name="connsiteX2" fmla="*/ 2118535 w 2594461"/>
              <a:gd name="connsiteY2" fmla="*/ 0 h 2903399"/>
              <a:gd name="connsiteX3" fmla="*/ 2189477 w 2594461"/>
              <a:gd name="connsiteY3" fmla="*/ 38873 h 2903399"/>
              <a:gd name="connsiteX4" fmla="*/ 2582653 w 2594461"/>
              <a:gd name="connsiteY4" fmla="*/ 144224 h 2903399"/>
              <a:gd name="connsiteX5" fmla="*/ 2594461 w 2594461"/>
              <a:gd name="connsiteY5" fmla="*/ 144488 h 2903399"/>
              <a:gd name="connsiteX6" fmla="*/ 2455557 w 2594461"/>
              <a:gd name="connsiteY6" fmla="*/ 167796 h 2903399"/>
              <a:gd name="connsiteX7" fmla="*/ 1983393 w 2594461"/>
              <a:gd name="connsiteY7" fmla="*/ 530099 h 2903399"/>
              <a:gd name="connsiteX8" fmla="*/ 1905711 w 2594461"/>
              <a:gd name="connsiteY8" fmla="*/ 1120157 h 2903399"/>
              <a:gd name="connsiteX9" fmla="*/ 1954975 w 2594461"/>
              <a:gd name="connsiteY9" fmla="*/ 1252098 h 2903399"/>
              <a:gd name="connsiteX10" fmla="*/ 1954980 w 2594461"/>
              <a:gd name="connsiteY10" fmla="*/ 1252106 h 2903399"/>
              <a:gd name="connsiteX11" fmla="*/ 1957901 w 2594461"/>
              <a:gd name="connsiteY11" fmla="*/ 1259929 h 2903399"/>
              <a:gd name="connsiteX12" fmla="*/ 2007540 w 2594461"/>
              <a:gd name="connsiteY12" fmla="*/ 1340909 h 2903399"/>
              <a:gd name="connsiteX13" fmla="*/ 2047095 w 2594461"/>
              <a:gd name="connsiteY13" fmla="*/ 1423019 h 2903399"/>
              <a:gd name="connsiteX14" fmla="*/ 2130835 w 2594461"/>
              <a:gd name="connsiteY14" fmla="*/ 1837799 h 2903399"/>
              <a:gd name="connsiteX15" fmla="*/ 2130469 w 2594461"/>
              <a:gd name="connsiteY15" fmla="*/ 1845040 h 2903399"/>
              <a:gd name="connsiteX16" fmla="*/ 2124016 w 2594461"/>
              <a:gd name="connsiteY16" fmla="*/ 1841736 h 2903399"/>
              <a:gd name="connsiteX17" fmla="*/ 1806676 w 2594461"/>
              <a:gd name="connsiteY17" fmla="*/ 1561825 h 2903399"/>
              <a:gd name="connsiteX18" fmla="*/ 1755345 w 2594461"/>
              <a:gd name="connsiteY18" fmla="*/ 1486516 h 2903399"/>
              <a:gd name="connsiteX19" fmla="*/ 1710034 w 2594461"/>
              <a:gd name="connsiteY19" fmla="*/ 1403035 h 2903399"/>
              <a:gd name="connsiteX20" fmla="*/ 1704719 w 2594461"/>
              <a:gd name="connsiteY20" fmla="*/ 1396593 h 2903399"/>
              <a:gd name="connsiteX21" fmla="*/ 1699044 w 2594461"/>
              <a:gd name="connsiteY21" fmla="*/ 1386236 h 2903399"/>
              <a:gd name="connsiteX22" fmla="*/ 1593692 w 2594461"/>
              <a:gd name="connsiteY22" fmla="*/ 993060 h 2903399"/>
              <a:gd name="connsiteX23" fmla="*/ 1591886 w 2594461"/>
              <a:gd name="connsiteY23" fmla="*/ 912186 h 2903399"/>
              <a:gd name="connsiteX24" fmla="*/ 1591884 w 2594461"/>
              <a:gd name="connsiteY24" fmla="*/ 912185 h 2903399"/>
              <a:gd name="connsiteX25" fmla="*/ 1591395 w 2594461"/>
              <a:gd name="connsiteY25" fmla="*/ 890284 h 2903399"/>
              <a:gd name="connsiteX26" fmla="*/ 1733978 w 2594461"/>
              <a:gd name="connsiteY26" fmla="*/ 386099 h 2903399"/>
              <a:gd name="connsiteX27" fmla="*/ 0 w 2594461"/>
              <a:gd name="connsiteY27" fmla="*/ 1845040 h 2903399"/>
              <a:gd name="connsiteX28" fmla="*/ 6454 w 2594461"/>
              <a:gd name="connsiteY28" fmla="*/ 1841737 h 2903399"/>
              <a:gd name="connsiteX29" fmla="*/ 323794 w 2594461"/>
              <a:gd name="connsiteY29" fmla="*/ 1561826 h 2903399"/>
              <a:gd name="connsiteX30" fmla="*/ 375125 w 2594461"/>
              <a:gd name="connsiteY30" fmla="*/ 1486518 h 2903399"/>
              <a:gd name="connsiteX31" fmla="*/ 348743 w 2594461"/>
              <a:gd name="connsiteY31" fmla="*/ 1535123 h 2903399"/>
              <a:gd name="connsiteX32" fmla="*/ 287635 w 2594461"/>
              <a:gd name="connsiteY32" fmla="*/ 1837800 h 2903399"/>
              <a:gd name="connsiteX33" fmla="*/ 1065234 w 2594461"/>
              <a:gd name="connsiteY33" fmla="*/ 2615399 h 2903399"/>
              <a:gd name="connsiteX34" fmla="*/ 1842836 w 2594461"/>
              <a:gd name="connsiteY34" fmla="*/ 1837800 h 2903399"/>
              <a:gd name="connsiteX35" fmla="*/ 1781727 w 2594461"/>
              <a:gd name="connsiteY35" fmla="*/ 1535123 h 2903399"/>
              <a:gd name="connsiteX36" fmla="*/ 1755345 w 2594461"/>
              <a:gd name="connsiteY36" fmla="*/ 1486517 h 2903399"/>
              <a:gd name="connsiteX37" fmla="*/ 1806676 w 2594461"/>
              <a:gd name="connsiteY37" fmla="*/ 1561826 h 2903399"/>
              <a:gd name="connsiteX38" fmla="*/ 2124016 w 2594461"/>
              <a:gd name="connsiteY38" fmla="*/ 1841737 h 2903399"/>
              <a:gd name="connsiteX39" fmla="*/ 2130469 w 2594461"/>
              <a:gd name="connsiteY39" fmla="*/ 1845041 h 2903399"/>
              <a:gd name="connsiteX40" fmla="*/ 2125333 w 2594461"/>
              <a:gd name="connsiteY40" fmla="*/ 1946751 h 2903399"/>
              <a:gd name="connsiteX41" fmla="*/ 1065235 w 2594461"/>
              <a:gd name="connsiteY41" fmla="*/ 2903399 h 2903399"/>
              <a:gd name="connsiteX42" fmla="*/ 5136 w 2594461"/>
              <a:gd name="connsiteY42" fmla="*/ 1946750 h 2903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594461" h="2903399">
                <a:moveTo>
                  <a:pt x="1733978" y="386099"/>
                </a:moveTo>
                <a:cubicBezTo>
                  <a:pt x="1825933" y="226828"/>
                  <a:pt x="1952796" y="100276"/>
                  <a:pt x="2099323" y="10527"/>
                </a:cubicBezTo>
                <a:lnTo>
                  <a:pt x="2118535" y="0"/>
                </a:lnTo>
                <a:lnTo>
                  <a:pt x="2189477" y="38873"/>
                </a:lnTo>
                <a:cubicBezTo>
                  <a:pt x="2312503" y="98764"/>
                  <a:pt x="2446164" y="134578"/>
                  <a:pt x="2582653" y="144224"/>
                </a:cubicBezTo>
                <a:lnTo>
                  <a:pt x="2594461" y="144488"/>
                </a:lnTo>
                <a:lnTo>
                  <a:pt x="2455557" y="167796"/>
                </a:lnTo>
                <a:cubicBezTo>
                  <a:pt x="2263333" y="219302"/>
                  <a:pt x="2090757" y="344139"/>
                  <a:pt x="1983393" y="530099"/>
                </a:cubicBezTo>
                <a:cubicBezTo>
                  <a:pt x="1876029" y="716060"/>
                  <a:pt x="1854204" y="927933"/>
                  <a:pt x="1905711" y="1120157"/>
                </a:cubicBezTo>
                <a:lnTo>
                  <a:pt x="1954975" y="1252098"/>
                </a:lnTo>
                <a:lnTo>
                  <a:pt x="1954980" y="1252106"/>
                </a:lnTo>
                <a:lnTo>
                  <a:pt x="1957901" y="1259929"/>
                </a:lnTo>
                <a:lnTo>
                  <a:pt x="2007540" y="1340909"/>
                </a:lnTo>
                <a:lnTo>
                  <a:pt x="2047095" y="1423019"/>
                </a:lnTo>
                <a:cubicBezTo>
                  <a:pt x="2101017" y="1550506"/>
                  <a:pt x="2130835" y="1690671"/>
                  <a:pt x="2130835" y="1837799"/>
                </a:cubicBezTo>
                <a:lnTo>
                  <a:pt x="2130469" y="1845040"/>
                </a:lnTo>
                <a:lnTo>
                  <a:pt x="2124016" y="1841736"/>
                </a:lnTo>
                <a:cubicBezTo>
                  <a:pt x="1996599" y="1768172"/>
                  <a:pt x="1890122" y="1672266"/>
                  <a:pt x="1806676" y="1561825"/>
                </a:cubicBezTo>
                <a:lnTo>
                  <a:pt x="1755345" y="1486516"/>
                </a:lnTo>
                <a:lnTo>
                  <a:pt x="1710034" y="1403035"/>
                </a:lnTo>
                <a:lnTo>
                  <a:pt x="1704719" y="1396593"/>
                </a:lnTo>
                <a:lnTo>
                  <a:pt x="1699044" y="1386236"/>
                </a:lnTo>
                <a:cubicBezTo>
                  <a:pt x="1639152" y="1263210"/>
                  <a:pt x="1603338" y="1129550"/>
                  <a:pt x="1593692" y="993060"/>
                </a:cubicBezTo>
                <a:lnTo>
                  <a:pt x="1591886" y="912186"/>
                </a:lnTo>
                <a:lnTo>
                  <a:pt x="1591884" y="912185"/>
                </a:lnTo>
                <a:lnTo>
                  <a:pt x="1591395" y="890284"/>
                </a:lnTo>
                <a:cubicBezTo>
                  <a:pt x="1595856" y="718514"/>
                  <a:pt x="1642022" y="545371"/>
                  <a:pt x="1733978" y="386099"/>
                </a:cubicBezTo>
                <a:close/>
                <a:moveTo>
                  <a:pt x="0" y="1845040"/>
                </a:moveTo>
                <a:lnTo>
                  <a:pt x="6454" y="1841737"/>
                </a:lnTo>
                <a:cubicBezTo>
                  <a:pt x="133871" y="1768173"/>
                  <a:pt x="240348" y="1672267"/>
                  <a:pt x="323794" y="1561826"/>
                </a:cubicBezTo>
                <a:lnTo>
                  <a:pt x="375125" y="1486518"/>
                </a:lnTo>
                <a:lnTo>
                  <a:pt x="348743" y="1535123"/>
                </a:lnTo>
                <a:cubicBezTo>
                  <a:pt x="309394" y="1628153"/>
                  <a:pt x="287635" y="1730435"/>
                  <a:pt x="287635" y="1837800"/>
                </a:cubicBezTo>
                <a:cubicBezTo>
                  <a:pt x="287635" y="2267255"/>
                  <a:pt x="635779" y="2615400"/>
                  <a:pt x="1065234" y="2615399"/>
                </a:cubicBezTo>
                <a:cubicBezTo>
                  <a:pt x="1494692" y="2615400"/>
                  <a:pt x="1842835" y="2267255"/>
                  <a:pt x="1842836" y="1837800"/>
                </a:cubicBezTo>
                <a:cubicBezTo>
                  <a:pt x="1842836" y="1730436"/>
                  <a:pt x="1821077" y="1628153"/>
                  <a:pt x="1781727" y="1535123"/>
                </a:cubicBezTo>
                <a:lnTo>
                  <a:pt x="1755345" y="1486517"/>
                </a:lnTo>
                <a:lnTo>
                  <a:pt x="1806676" y="1561826"/>
                </a:lnTo>
                <a:cubicBezTo>
                  <a:pt x="1890122" y="1672266"/>
                  <a:pt x="1996599" y="1768172"/>
                  <a:pt x="2124016" y="1841737"/>
                </a:cubicBezTo>
                <a:lnTo>
                  <a:pt x="2130469" y="1845041"/>
                </a:lnTo>
                <a:lnTo>
                  <a:pt x="2125333" y="1946751"/>
                </a:lnTo>
                <a:cubicBezTo>
                  <a:pt x="2070764" y="2484087"/>
                  <a:pt x="1616968" y="2903399"/>
                  <a:pt x="1065235" y="2903399"/>
                </a:cubicBezTo>
                <a:cubicBezTo>
                  <a:pt x="513502" y="2903399"/>
                  <a:pt x="59706" y="2484087"/>
                  <a:pt x="5136" y="1946750"/>
                </a:cubicBezTo>
                <a:close/>
              </a:path>
            </a:pathLst>
          </a:custGeom>
          <a:solidFill>
            <a:srgbClr val="3217FD"/>
          </a:solidFill>
          <a:ln>
            <a:noFill/>
          </a:ln>
          <a:effectLst>
            <a:outerShdw blurRad="3175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3637489-21BB-500D-8E41-3AFDA773F723}"/>
              </a:ext>
            </a:extLst>
          </p:cNvPr>
          <p:cNvSpPr/>
          <p:nvPr/>
        </p:nvSpPr>
        <p:spPr>
          <a:xfrm rot="3600000">
            <a:off x="5083505" y="4680548"/>
            <a:ext cx="50626" cy="89923"/>
          </a:xfrm>
          <a:custGeom>
            <a:avLst/>
            <a:gdLst>
              <a:gd name="connsiteX0" fmla="*/ 0 w 50626"/>
              <a:gd name="connsiteY0" fmla="*/ 0 h 89923"/>
              <a:gd name="connsiteX1" fmla="*/ 5315 w 50626"/>
              <a:gd name="connsiteY1" fmla="*/ 6442 h 89923"/>
              <a:gd name="connsiteX2" fmla="*/ 50626 w 50626"/>
              <a:gd name="connsiteY2" fmla="*/ 89923 h 89923"/>
              <a:gd name="connsiteX3" fmla="*/ 43725 w 50626"/>
              <a:gd name="connsiteY3" fmla="*/ 79798 h 89923"/>
              <a:gd name="connsiteX4" fmla="*/ 0 w 50626"/>
              <a:gd name="connsiteY4" fmla="*/ 0 h 8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26" h="89923">
                <a:moveTo>
                  <a:pt x="0" y="0"/>
                </a:moveTo>
                <a:lnTo>
                  <a:pt x="5315" y="6442"/>
                </a:lnTo>
                <a:lnTo>
                  <a:pt x="50626" y="89923"/>
                </a:lnTo>
                <a:lnTo>
                  <a:pt x="43725" y="79798"/>
                </a:lnTo>
                <a:lnTo>
                  <a:pt x="0" y="0"/>
                </a:lnTo>
                <a:close/>
              </a:path>
            </a:pathLst>
          </a:custGeom>
          <a:solidFill>
            <a:srgbClr val="3217FD"/>
          </a:solidFill>
          <a:effectLst>
            <a:outerShdw blurRad="3175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A68330F-C62D-BD92-BA7F-A77A8C68356B}"/>
              </a:ext>
            </a:extLst>
          </p:cNvPr>
          <p:cNvSpPr/>
          <p:nvPr/>
        </p:nvSpPr>
        <p:spPr>
          <a:xfrm rot="3600000">
            <a:off x="6889076" y="4723921"/>
            <a:ext cx="103181" cy="3413"/>
          </a:xfrm>
          <a:custGeom>
            <a:avLst/>
            <a:gdLst>
              <a:gd name="connsiteX0" fmla="*/ 0 w 103181"/>
              <a:gd name="connsiteY0" fmla="*/ 2032 h 3413"/>
              <a:gd name="connsiteX1" fmla="*/ 90965 w 103181"/>
              <a:gd name="connsiteY1" fmla="*/ 0 h 3413"/>
              <a:gd name="connsiteX2" fmla="*/ 103181 w 103181"/>
              <a:gd name="connsiteY2" fmla="*/ 914 h 3413"/>
              <a:gd name="connsiteX3" fmla="*/ 8232 w 103181"/>
              <a:gd name="connsiteY3" fmla="*/ 3413 h 3413"/>
              <a:gd name="connsiteX4" fmla="*/ 0 w 103181"/>
              <a:gd name="connsiteY4" fmla="*/ 2032 h 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81" h="3413">
                <a:moveTo>
                  <a:pt x="0" y="2032"/>
                </a:moveTo>
                <a:lnTo>
                  <a:pt x="90965" y="0"/>
                </a:lnTo>
                <a:lnTo>
                  <a:pt x="103181" y="914"/>
                </a:lnTo>
                <a:lnTo>
                  <a:pt x="8232" y="3413"/>
                </a:lnTo>
                <a:lnTo>
                  <a:pt x="0" y="2032"/>
                </a:lnTo>
                <a:close/>
              </a:path>
            </a:pathLst>
          </a:custGeom>
          <a:effectLst>
            <a:outerShdw blurRad="3175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2C4384B-F8F4-5C97-40CC-B5DB37846504}"/>
              </a:ext>
            </a:extLst>
          </p:cNvPr>
          <p:cNvSpPr/>
          <p:nvPr/>
        </p:nvSpPr>
        <p:spPr>
          <a:xfrm rot="3600000">
            <a:off x="5333766" y="4826154"/>
            <a:ext cx="52560" cy="88803"/>
          </a:xfrm>
          <a:custGeom>
            <a:avLst/>
            <a:gdLst>
              <a:gd name="connsiteX0" fmla="*/ 0 w 52560"/>
              <a:gd name="connsiteY0" fmla="*/ 0 h 88803"/>
              <a:gd name="connsiteX1" fmla="*/ 47243 w 52560"/>
              <a:gd name="connsiteY1" fmla="*/ 77764 h 88803"/>
              <a:gd name="connsiteX2" fmla="*/ 52560 w 52560"/>
              <a:gd name="connsiteY2" fmla="*/ 88803 h 88803"/>
              <a:gd name="connsiteX3" fmla="*/ 2921 w 52560"/>
              <a:gd name="connsiteY3" fmla="*/ 7823 h 88803"/>
              <a:gd name="connsiteX4" fmla="*/ 0 w 52560"/>
              <a:gd name="connsiteY4" fmla="*/ 0 h 8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60" h="88803">
                <a:moveTo>
                  <a:pt x="0" y="0"/>
                </a:moveTo>
                <a:lnTo>
                  <a:pt x="47243" y="77764"/>
                </a:lnTo>
                <a:lnTo>
                  <a:pt x="52560" y="88803"/>
                </a:lnTo>
                <a:lnTo>
                  <a:pt x="2921" y="7823"/>
                </a:lnTo>
                <a:lnTo>
                  <a:pt x="0" y="0"/>
                </a:lnTo>
                <a:close/>
              </a:path>
            </a:pathLst>
          </a:custGeom>
          <a:effectLst>
            <a:outerShdw blurRad="3175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72E5681-E84D-31ED-3DE7-7351E5986EB0}"/>
              </a:ext>
            </a:extLst>
          </p:cNvPr>
          <p:cNvSpPr/>
          <p:nvPr/>
        </p:nvSpPr>
        <p:spPr>
          <a:xfrm rot="3600000">
            <a:off x="6638249" y="4868732"/>
            <a:ext cx="103186" cy="3413"/>
          </a:xfrm>
          <a:custGeom>
            <a:avLst/>
            <a:gdLst>
              <a:gd name="connsiteX0" fmla="*/ 0 w 103186"/>
              <a:gd name="connsiteY0" fmla="*/ 1382 h 3413"/>
              <a:gd name="connsiteX1" fmla="*/ 8236 w 103186"/>
              <a:gd name="connsiteY1" fmla="*/ 0 h 3413"/>
              <a:gd name="connsiteX2" fmla="*/ 103186 w 103186"/>
              <a:gd name="connsiteY2" fmla="*/ 2499 h 3413"/>
              <a:gd name="connsiteX3" fmla="*/ 90968 w 103186"/>
              <a:gd name="connsiteY3" fmla="*/ 3413 h 3413"/>
              <a:gd name="connsiteX4" fmla="*/ 0 w 103186"/>
              <a:gd name="connsiteY4" fmla="*/ 1382 h 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86" h="3413">
                <a:moveTo>
                  <a:pt x="0" y="1382"/>
                </a:moveTo>
                <a:lnTo>
                  <a:pt x="8236" y="0"/>
                </a:lnTo>
                <a:lnTo>
                  <a:pt x="103186" y="2499"/>
                </a:lnTo>
                <a:lnTo>
                  <a:pt x="90968" y="3413"/>
                </a:lnTo>
                <a:lnTo>
                  <a:pt x="0" y="1382"/>
                </a:lnTo>
                <a:close/>
              </a:path>
            </a:pathLst>
          </a:custGeom>
          <a:effectLst>
            <a:outerShdw blurRad="3175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DD6D7E7C-3DBB-196E-0192-5F3C71FFFD50}"/>
              </a:ext>
            </a:extLst>
          </p:cNvPr>
          <p:cNvSpPr/>
          <p:nvPr/>
        </p:nvSpPr>
        <p:spPr>
          <a:xfrm rot="3600000">
            <a:off x="3012562" y="2059065"/>
            <a:ext cx="3296844" cy="1984678"/>
          </a:xfrm>
          <a:custGeom>
            <a:avLst/>
            <a:gdLst>
              <a:gd name="connsiteX0" fmla="*/ 1715054 w 3296844"/>
              <a:gd name="connsiteY0" fmla="*/ 1340912 h 1984678"/>
              <a:gd name="connsiteX1" fmla="*/ 1764696 w 3296844"/>
              <a:gd name="connsiteY1" fmla="*/ 1259929 h 1984678"/>
              <a:gd name="connsiteX2" fmla="*/ 1767617 w 3296844"/>
              <a:gd name="connsiteY2" fmla="*/ 1252107 h 1984678"/>
              <a:gd name="connsiteX3" fmla="*/ 1773750 w 3296844"/>
              <a:gd name="connsiteY3" fmla="*/ 1242013 h 1984678"/>
              <a:gd name="connsiteX4" fmla="*/ 2061574 w 3296844"/>
              <a:gd name="connsiteY4" fmla="*/ 954188 h 1984678"/>
              <a:gd name="connsiteX5" fmla="*/ 2130711 w 3296844"/>
              <a:gd name="connsiteY5" fmla="*/ 912186 h 1984678"/>
              <a:gd name="connsiteX6" fmla="*/ 2130711 w 3296844"/>
              <a:gd name="connsiteY6" fmla="*/ 912186 h 1984678"/>
              <a:gd name="connsiteX7" fmla="*/ 2149431 w 3296844"/>
              <a:gd name="connsiteY7" fmla="*/ 900813 h 1984678"/>
              <a:gd name="connsiteX8" fmla="*/ 2657360 w 3296844"/>
              <a:gd name="connsiteY8" fmla="*/ 772201 h 1984678"/>
              <a:gd name="connsiteX9" fmla="*/ 3165288 w 3296844"/>
              <a:gd name="connsiteY9" fmla="*/ 900813 h 1984678"/>
              <a:gd name="connsiteX10" fmla="*/ 3184011 w 3296844"/>
              <a:gd name="connsiteY10" fmla="*/ 912187 h 1984678"/>
              <a:gd name="connsiteX11" fmla="*/ 3185817 w 3296844"/>
              <a:gd name="connsiteY11" fmla="*/ 993062 h 1984678"/>
              <a:gd name="connsiteX12" fmla="*/ 3291169 w 3296844"/>
              <a:gd name="connsiteY12" fmla="*/ 1386238 h 1984678"/>
              <a:gd name="connsiteX13" fmla="*/ 3296844 w 3296844"/>
              <a:gd name="connsiteY13" fmla="*/ 1396595 h 1984678"/>
              <a:gd name="connsiteX14" fmla="*/ 3207207 w 3296844"/>
              <a:gd name="connsiteY14" fmla="*/ 1287955 h 1984678"/>
              <a:gd name="connsiteX15" fmla="*/ 2657360 w 3296844"/>
              <a:gd name="connsiteY15" fmla="*/ 1060200 h 1984678"/>
              <a:gd name="connsiteX16" fmla="*/ 2107514 w 3296844"/>
              <a:gd name="connsiteY16" fmla="*/ 1287954 h 1984678"/>
              <a:gd name="connsiteX17" fmla="*/ 2017879 w 3296844"/>
              <a:gd name="connsiteY17" fmla="*/ 1396592 h 1984678"/>
              <a:gd name="connsiteX18" fmla="*/ 2017877 w 3296844"/>
              <a:gd name="connsiteY18" fmla="*/ 1396595 h 1984678"/>
              <a:gd name="connsiteX19" fmla="*/ 2012563 w 3296844"/>
              <a:gd name="connsiteY19" fmla="*/ 1403035 h 1984678"/>
              <a:gd name="connsiteX20" fmla="*/ 1967251 w 3296844"/>
              <a:gd name="connsiteY20" fmla="*/ 1486518 h 1984678"/>
              <a:gd name="connsiteX21" fmla="*/ 1915920 w 3296844"/>
              <a:gd name="connsiteY21" fmla="*/ 1561826 h 1984678"/>
              <a:gd name="connsiteX22" fmla="*/ 1598580 w 3296844"/>
              <a:gd name="connsiteY22" fmla="*/ 1841737 h 1984678"/>
              <a:gd name="connsiteX23" fmla="*/ 1592126 w 3296844"/>
              <a:gd name="connsiteY23" fmla="*/ 1845041 h 1984678"/>
              <a:gd name="connsiteX24" fmla="*/ 1591761 w 3296844"/>
              <a:gd name="connsiteY24" fmla="*/ 1837800 h 1984678"/>
              <a:gd name="connsiteX25" fmla="*/ 1675501 w 3296844"/>
              <a:gd name="connsiteY25" fmla="*/ 1423020 h 1984678"/>
              <a:gd name="connsiteX26" fmla="*/ 157404 w 3296844"/>
              <a:gd name="connsiteY26" fmla="*/ 361409 h 1984678"/>
              <a:gd name="connsiteX27" fmla="*/ 441373 w 3296844"/>
              <a:gd name="connsiteY27" fmla="*/ 55304 h 1984678"/>
              <a:gd name="connsiteX28" fmla="*/ 526889 w 3296844"/>
              <a:gd name="connsiteY28" fmla="*/ 0 h 1984678"/>
              <a:gd name="connsiteX29" fmla="*/ 532977 w 3296844"/>
              <a:gd name="connsiteY29" fmla="*/ 3937 h 1984678"/>
              <a:gd name="connsiteX30" fmla="*/ 934057 w 3296844"/>
              <a:gd name="connsiteY30" fmla="*/ 138806 h 1984678"/>
              <a:gd name="connsiteX31" fmla="*/ 1024943 w 3296844"/>
              <a:gd name="connsiteY31" fmla="*/ 145606 h 1984678"/>
              <a:gd name="connsiteX32" fmla="*/ 969657 w 3296844"/>
              <a:gd name="connsiteY32" fmla="*/ 147061 h 1984678"/>
              <a:gd name="connsiteX33" fmla="*/ 676978 w 3296844"/>
              <a:gd name="connsiteY33" fmla="*/ 245479 h 1984678"/>
              <a:gd name="connsiteX34" fmla="*/ 392356 w 3296844"/>
              <a:gd name="connsiteY34" fmla="*/ 1307700 h 1984678"/>
              <a:gd name="connsiteX35" fmla="*/ 1454577 w 3296844"/>
              <a:gd name="connsiteY35" fmla="*/ 1592321 h 1984678"/>
              <a:gd name="connsiteX36" fmla="*/ 1686150 w 3296844"/>
              <a:gd name="connsiteY36" fmla="*/ 1388062 h 1984678"/>
              <a:gd name="connsiteX37" fmla="*/ 1715052 w 3296844"/>
              <a:gd name="connsiteY37" fmla="*/ 1340912 h 1984678"/>
              <a:gd name="connsiteX38" fmla="*/ 1675499 w 3296844"/>
              <a:gd name="connsiteY38" fmla="*/ 1423020 h 1984678"/>
              <a:gd name="connsiteX39" fmla="*/ 1591759 w 3296844"/>
              <a:gd name="connsiteY39" fmla="*/ 1837800 h 1984678"/>
              <a:gd name="connsiteX40" fmla="*/ 1592124 w 3296844"/>
              <a:gd name="connsiteY40" fmla="*/ 1845041 h 1984678"/>
              <a:gd name="connsiteX41" fmla="*/ 1501472 w 3296844"/>
              <a:gd name="connsiteY41" fmla="*/ 1891448 h 1984678"/>
              <a:gd name="connsiteX42" fmla="*/ 142941 w 3296844"/>
              <a:gd name="connsiteY42" fmla="*/ 1451700 h 1984678"/>
              <a:gd name="connsiteX43" fmla="*/ 157404 w 3296844"/>
              <a:gd name="connsiteY43" fmla="*/ 361409 h 1984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296844" h="1984678">
                <a:moveTo>
                  <a:pt x="1715054" y="1340912"/>
                </a:moveTo>
                <a:lnTo>
                  <a:pt x="1764696" y="1259929"/>
                </a:lnTo>
                <a:lnTo>
                  <a:pt x="1767617" y="1252107"/>
                </a:lnTo>
                <a:lnTo>
                  <a:pt x="1773750" y="1242013"/>
                </a:lnTo>
                <a:cubicBezTo>
                  <a:pt x="1850347" y="1128632"/>
                  <a:pt x="1948193" y="1030786"/>
                  <a:pt x="2061574" y="954188"/>
                </a:cubicBezTo>
                <a:lnTo>
                  <a:pt x="2130711" y="912186"/>
                </a:lnTo>
                <a:lnTo>
                  <a:pt x="2130711" y="912186"/>
                </a:lnTo>
                <a:lnTo>
                  <a:pt x="2149431" y="900813"/>
                </a:lnTo>
                <a:cubicBezTo>
                  <a:pt x="2300420" y="818791"/>
                  <a:pt x="2473449" y="772201"/>
                  <a:pt x="2657360" y="772201"/>
                </a:cubicBezTo>
                <a:cubicBezTo>
                  <a:pt x="2841271" y="772201"/>
                  <a:pt x="3014300" y="818791"/>
                  <a:pt x="3165288" y="900813"/>
                </a:cubicBezTo>
                <a:lnTo>
                  <a:pt x="3184011" y="912187"/>
                </a:lnTo>
                <a:lnTo>
                  <a:pt x="3185817" y="993062"/>
                </a:lnTo>
                <a:cubicBezTo>
                  <a:pt x="3195463" y="1129552"/>
                  <a:pt x="3231277" y="1263212"/>
                  <a:pt x="3291169" y="1386238"/>
                </a:cubicBezTo>
                <a:lnTo>
                  <a:pt x="3296844" y="1396595"/>
                </a:lnTo>
                <a:lnTo>
                  <a:pt x="3207207" y="1287955"/>
                </a:lnTo>
                <a:cubicBezTo>
                  <a:pt x="3066489" y="1147236"/>
                  <a:pt x="2872089" y="1060201"/>
                  <a:pt x="2657360" y="1060200"/>
                </a:cubicBezTo>
                <a:cubicBezTo>
                  <a:pt x="2442632" y="1060201"/>
                  <a:pt x="2248231" y="1147237"/>
                  <a:pt x="2107514" y="1287954"/>
                </a:cubicBezTo>
                <a:lnTo>
                  <a:pt x="2017879" y="1396592"/>
                </a:lnTo>
                <a:lnTo>
                  <a:pt x="2017877" y="1396595"/>
                </a:lnTo>
                <a:lnTo>
                  <a:pt x="2012563" y="1403035"/>
                </a:lnTo>
                <a:lnTo>
                  <a:pt x="1967251" y="1486518"/>
                </a:lnTo>
                <a:lnTo>
                  <a:pt x="1915920" y="1561826"/>
                </a:lnTo>
                <a:cubicBezTo>
                  <a:pt x="1832474" y="1672267"/>
                  <a:pt x="1725997" y="1768173"/>
                  <a:pt x="1598580" y="1841737"/>
                </a:cubicBezTo>
                <a:lnTo>
                  <a:pt x="1592126" y="1845041"/>
                </a:lnTo>
                <a:lnTo>
                  <a:pt x="1591761" y="1837800"/>
                </a:lnTo>
                <a:cubicBezTo>
                  <a:pt x="1591761" y="1690671"/>
                  <a:pt x="1621579" y="1550507"/>
                  <a:pt x="1675501" y="1423020"/>
                </a:cubicBezTo>
                <a:close/>
                <a:moveTo>
                  <a:pt x="157404" y="361409"/>
                </a:moveTo>
                <a:cubicBezTo>
                  <a:pt x="229204" y="244187"/>
                  <a:pt x="324557" y="139551"/>
                  <a:pt x="441373" y="55304"/>
                </a:cubicBezTo>
                <a:lnTo>
                  <a:pt x="526889" y="0"/>
                </a:lnTo>
                <a:lnTo>
                  <a:pt x="532977" y="3937"/>
                </a:lnTo>
                <a:cubicBezTo>
                  <a:pt x="660395" y="77501"/>
                  <a:pt x="796689" y="121761"/>
                  <a:pt x="934057" y="138806"/>
                </a:cubicBezTo>
                <a:lnTo>
                  <a:pt x="1024943" y="145606"/>
                </a:lnTo>
                <a:lnTo>
                  <a:pt x="969657" y="147061"/>
                </a:lnTo>
                <a:cubicBezTo>
                  <a:pt x="869416" y="159499"/>
                  <a:pt x="769958" y="191797"/>
                  <a:pt x="676978" y="245479"/>
                </a:cubicBezTo>
                <a:cubicBezTo>
                  <a:pt x="305057" y="460206"/>
                  <a:pt x="177627" y="935779"/>
                  <a:pt x="392356" y="1307700"/>
                </a:cubicBezTo>
                <a:cubicBezTo>
                  <a:pt x="607085" y="1679621"/>
                  <a:pt x="1082657" y="1807049"/>
                  <a:pt x="1454577" y="1592321"/>
                </a:cubicBezTo>
                <a:cubicBezTo>
                  <a:pt x="1547557" y="1538639"/>
                  <a:pt x="1625257" y="1468654"/>
                  <a:pt x="1686150" y="1388062"/>
                </a:cubicBezTo>
                <a:lnTo>
                  <a:pt x="1715052" y="1340912"/>
                </a:lnTo>
                <a:lnTo>
                  <a:pt x="1675499" y="1423020"/>
                </a:lnTo>
                <a:cubicBezTo>
                  <a:pt x="1621577" y="1550507"/>
                  <a:pt x="1591759" y="1690671"/>
                  <a:pt x="1591759" y="1837800"/>
                </a:cubicBezTo>
                <a:lnTo>
                  <a:pt x="1592124" y="1845041"/>
                </a:lnTo>
                <a:lnTo>
                  <a:pt x="1501472" y="1891448"/>
                </a:lnTo>
                <a:cubicBezTo>
                  <a:pt x="1008841" y="2112857"/>
                  <a:pt x="418807" y="1929515"/>
                  <a:pt x="142941" y="1451700"/>
                </a:cubicBezTo>
                <a:cubicBezTo>
                  <a:pt x="-59361" y="1101302"/>
                  <a:pt x="-40043" y="683769"/>
                  <a:pt x="157404" y="36140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175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AF590287-31FD-4DF6-C0A6-11AC856C48A2}"/>
              </a:ext>
            </a:extLst>
          </p:cNvPr>
          <p:cNvSpPr/>
          <p:nvPr/>
        </p:nvSpPr>
        <p:spPr>
          <a:xfrm rot="3600000">
            <a:off x="5868824" y="1050536"/>
            <a:ext cx="2594463" cy="2903399"/>
          </a:xfrm>
          <a:custGeom>
            <a:avLst/>
            <a:gdLst>
              <a:gd name="connsiteX0" fmla="*/ 463993 w 2594463"/>
              <a:gd name="connsiteY0" fmla="*/ 1058359 h 2903399"/>
              <a:gd name="connsiteX1" fmla="*/ 470446 w 2594463"/>
              <a:gd name="connsiteY1" fmla="*/ 1061663 h 2903399"/>
              <a:gd name="connsiteX2" fmla="*/ 787786 w 2594463"/>
              <a:gd name="connsiteY2" fmla="*/ 1341574 h 2903399"/>
              <a:gd name="connsiteX3" fmla="*/ 839119 w 2594463"/>
              <a:gd name="connsiteY3" fmla="*/ 1416886 h 2903399"/>
              <a:gd name="connsiteX4" fmla="*/ 884429 w 2594463"/>
              <a:gd name="connsiteY4" fmla="*/ 1500363 h 2903399"/>
              <a:gd name="connsiteX5" fmla="*/ 889742 w 2594463"/>
              <a:gd name="connsiteY5" fmla="*/ 1506802 h 2903399"/>
              <a:gd name="connsiteX6" fmla="*/ 895419 w 2594463"/>
              <a:gd name="connsiteY6" fmla="*/ 1517162 h 2903399"/>
              <a:gd name="connsiteX7" fmla="*/ 1000770 w 2594463"/>
              <a:gd name="connsiteY7" fmla="*/ 1910339 h 2903399"/>
              <a:gd name="connsiteX8" fmla="*/ 1002577 w 2594463"/>
              <a:gd name="connsiteY8" fmla="*/ 1991213 h 2903399"/>
              <a:gd name="connsiteX9" fmla="*/ 1002578 w 2594463"/>
              <a:gd name="connsiteY9" fmla="*/ 1991213 h 2903399"/>
              <a:gd name="connsiteX10" fmla="*/ 1003067 w 2594463"/>
              <a:gd name="connsiteY10" fmla="*/ 2013115 h 2903399"/>
              <a:gd name="connsiteX11" fmla="*/ 860484 w 2594463"/>
              <a:gd name="connsiteY11" fmla="*/ 2517299 h 2903399"/>
              <a:gd name="connsiteX12" fmla="*/ 495139 w 2594463"/>
              <a:gd name="connsiteY12" fmla="*/ 2892872 h 2903399"/>
              <a:gd name="connsiteX13" fmla="*/ 475927 w 2594463"/>
              <a:gd name="connsiteY13" fmla="*/ 2903399 h 2903399"/>
              <a:gd name="connsiteX14" fmla="*/ 404984 w 2594463"/>
              <a:gd name="connsiteY14" fmla="*/ 2864526 h 2903399"/>
              <a:gd name="connsiteX15" fmla="*/ 11808 w 2594463"/>
              <a:gd name="connsiteY15" fmla="*/ 2759175 h 2903399"/>
              <a:gd name="connsiteX16" fmla="*/ 0 w 2594463"/>
              <a:gd name="connsiteY16" fmla="*/ 2758911 h 2903399"/>
              <a:gd name="connsiteX17" fmla="*/ 138905 w 2594463"/>
              <a:gd name="connsiteY17" fmla="*/ 2735603 h 2903399"/>
              <a:gd name="connsiteX18" fmla="*/ 611069 w 2594463"/>
              <a:gd name="connsiteY18" fmla="*/ 2373299 h 2903399"/>
              <a:gd name="connsiteX19" fmla="*/ 688751 w 2594463"/>
              <a:gd name="connsiteY19" fmla="*/ 1783242 h 2903399"/>
              <a:gd name="connsiteX20" fmla="*/ 639486 w 2594463"/>
              <a:gd name="connsiteY20" fmla="*/ 1651298 h 2903399"/>
              <a:gd name="connsiteX21" fmla="*/ 639483 w 2594463"/>
              <a:gd name="connsiteY21" fmla="*/ 1651293 h 2903399"/>
              <a:gd name="connsiteX22" fmla="*/ 636562 w 2594463"/>
              <a:gd name="connsiteY22" fmla="*/ 1643470 h 2903399"/>
              <a:gd name="connsiteX23" fmla="*/ 586922 w 2594463"/>
              <a:gd name="connsiteY23" fmla="*/ 1562490 h 2903399"/>
              <a:gd name="connsiteX24" fmla="*/ 547367 w 2594463"/>
              <a:gd name="connsiteY24" fmla="*/ 1480380 h 2903399"/>
              <a:gd name="connsiteX25" fmla="*/ 463627 w 2594463"/>
              <a:gd name="connsiteY25" fmla="*/ 1065600 h 2903399"/>
              <a:gd name="connsiteX26" fmla="*/ 592240 w 2594463"/>
              <a:gd name="connsiteY26" fmla="*/ 557670 h 2903399"/>
              <a:gd name="connsiteX27" fmla="*/ 1529229 w 2594463"/>
              <a:gd name="connsiteY27" fmla="*/ 0 h 2903399"/>
              <a:gd name="connsiteX28" fmla="*/ 2589327 w 2594463"/>
              <a:gd name="connsiteY28" fmla="*/ 956648 h 2903399"/>
              <a:gd name="connsiteX29" fmla="*/ 2594463 w 2594463"/>
              <a:gd name="connsiteY29" fmla="*/ 1058358 h 2903399"/>
              <a:gd name="connsiteX30" fmla="*/ 2588010 w 2594463"/>
              <a:gd name="connsiteY30" fmla="*/ 1061662 h 2903399"/>
              <a:gd name="connsiteX31" fmla="*/ 2270670 w 2594463"/>
              <a:gd name="connsiteY31" fmla="*/ 1341573 h 2903399"/>
              <a:gd name="connsiteX32" fmla="*/ 2219339 w 2594463"/>
              <a:gd name="connsiteY32" fmla="*/ 1416881 h 2903399"/>
              <a:gd name="connsiteX33" fmla="*/ 2245721 w 2594463"/>
              <a:gd name="connsiteY33" fmla="*/ 1368276 h 2903399"/>
              <a:gd name="connsiteX34" fmla="*/ 2306828 w 2594463"/>
              <a:gd name="connsiteY34" fmla="*/ 1065599 h 2903399"/>
              <a:gd name="connsiteX35" fmla="*/ 1529228 w 2594463"/>
              <a:gd name="connsiteY35" fmla="*/ 287999 h 2903399"/>
              <a:gd name="connsiteX36" fmla="*/ 751629 w 2594463"/>
              <a:gd name="connsiteY36" fmla="*/ 1065599 h 2903399"/>
              <a:gd name="connsiteX37" fmla="*/ 812736 w 2594463"/>
              <a:gd name="connsiteY37" fmla="*/ 1368276 h 2903399"/>
              <a:gd name="connsiteX38" fmla="*/ 839120 w 2594463"/>
              <a:gd name="connsiteY38" fmla="*/ 1416885 h 2903399"/>
              <a:gd name="connsiteX39" fmla="*/ 787787 w 2594463"/>
              <a:gd name="connsiteY39" fmla="*/ 1341573 h 2903399"/>
              <a:gd name="connsiteX40" fmla="*/ 470447 w 2594463"/>
              <a:gd name="connsiteY40" fmla="*/ 1061662 h 2903399"/>
              <a:gd name="connsiteX41" fmla="*/ 463994 w 2594463"/>
              <a:gd name="connsiteY41" fmla="*/ 1058358 h 2903399"/>
              <a:gd name="connsiteX42" fmla="*/ 469130 w 2594463"/>
              <a:gd name="connsiteY42" fmla="*/ 956647 h 2903399"/>
              <a:gd name="connsiteX43" fmla="*/ 592240 w 2594463"/>
              <a:gd name="connsiteY43" fmla="*/ 557670 h 2903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594463" h="2903399">
                <a:moveTo>
                  <a:pt x="463993" y="1058359"/>
                </a:moveTo>
                <a:lnTo>
                  <a:pt x="470446" y="1061663"/>
                </a:lnTo>
                <a:cubicBezTo>
                  <a:pt x="597864" y="1135227"/>
                  <a:pt x="704340" y="1231132"/>
                  <a:pt x="787786" y="1341574"/>
                </a:cubicBezTo>
                <a:lnTo>
                  <a:pt x="839119" y="1416886"/>
                </a:lnTo>
                <a:lnTo>
                  <a:pt x="884429" y="1500363"/>
                </a:lnTo>
                <a:lnTo>
                  <a:pt x="889742" y="1506802"/>
                </a:lnTo>
                <a:lnTo>
                  <a:pt x="895419" y="1517162"/>
                </a:lnTo>
                <a:cubicBezTo>
                  <a:pt x="955311" y="1640189"/>
                  <a:pt x="991125" y="1773849"/>
                  <a:pt x="1000770" y="1910339"/>
                </a:cubicBezTo>
                <a:lnTo>
                  <a:pt x="1002577" y="1991213"/>
                </a:lnTo>
                <a:lnTo>
                  <a:pt x="1002578" y="1991213"/>
                </a:lnTo>
                <a:lnTo>
                  <a:pt x="1003067" y="2013115"/>
                </a:lnTo>
                <a:cubicBezTo>
                  <a:pt x="998606" y="2184885"/>
                  <a:pt x="952439" y="2358028"/>
                  <a:pt x="860484" y="2517299"/>
                </a:cubicBezTo>
                <a:cubicBezTo>
                  <a:pt x="768528" y="2676571"/>
                  <a:pt x="641666" y="2803123"/>
                  <a:pt x="495139" y="2892872"/>
                </a:cubicBezTo>
                <a:lnTo>
                  <a:pt x="475927" y="2903399"/>
                </a:lnTo>
                <a:lnTo>
                  <a:pt x="404984" y="2864526"/>
                </a:lnTo>
                <a:cubicBezTo>
                  <a:pt x="281958" y="2804635"/>
                  <a:pt x="148298" y="2768820"/>
                  <a:pt x="11808" y="2759175"/>
                </a:cubicBezTo>
                <a:lnTo>
                  <a:pt x="0" y="2758911"/>
                </a:lnTo>
                <a:lnTo>
                  <a:pt x="138905" y="2735603"/>
                </a:lnTo>
                <a:cubicBezTo>
                  <a:pt x="331129" y="2684097"/>
                  <a:pt x="503704" y="2559260"/>
                  <a:pt x="611069" y="2373299"/>
                </a:cubicBezTo>
                <a:cubicBezTo>
                  <a:pt x="718433" y="2187339"/>
                  <a:pt x="740258" y="1975466"/>
                  <a:pt x="688751" y="1783242"/>
                </a:cubicBezTo>
                <a:lnTo>
                  <a:pt x="639486" y="1651298"/>
                </a:lnTo>
                <a:lnTo>
                  <a:pt x="639483" y="1651293"/>
                </a:lnTo>
                <a:lnTo>
                  <a:pt x="636562" y="1643470"/>
                </a:lnTo>
                <a:lnTo>
                  <a:pt x="586922" y="1562490"/>
                </a:lnTo>
                <a:lnTo>
                  <a:pt x="547367" y="1480380"/>
                </a:lnTo>
                <a:cubicBezTo>
                  <a:pt x="493445" y="1352893"/>
                  <a:pt x="463627" y="1212728"/>
                  <a:pt x="463627" y="1065600"/>
                </a:cubicBezTo>
                <a:close/>
                <a:moveTo>
                  <a:pt x="592240" y="557670"/>
                </a:moveTo>
                <a:cubicBezTo>
                  <a:pt x="772688" y="225496"/>
                  <a:pt x="1124625" y="-2"/>
                  <a:pt x="1529229" y="0"/>
                </a:cubicBezTo>
                <a:cubicBezTo>
                  <a:pt x="2080961" y="-1"/>
                  <a:pt x="2534758" y="419311"/>
                  <a:pt x="2589327" y="956648"/>
                </a:cubicBezTo>
                <a:lnTo>
                  <a:pt x="2594463" y="1058358"/>
                </a:lnTo>
                <a:lnTo>
                  <a:pt x="2588010" y="1061662"/>
                </a:lnTo>
                <a:cubicBezTo>
                  <a:pt x="2460593" y="1135226"/>
                  <a:pt x="2354116" y="1231133"/>
                  <a:pt x="2270670" y="1341573"/>
                </a:cubicBezTo>
                <a:lnTo>
                  <a:pt x="2219339" y="1416881"/>
                </a:lnTo>
                <a:lnTo>
                  <a:pt x="2245721" y="1368276"/>
                </a:lnTo>
                <a:cubicBezTo>
                  <a:pt x="2285069" y="1275245"/>
                  <a:pt x="2306828" y="1172963"/>
                  <a:pt x="2306828" y="1065599"/>
                </a:cubicBezTo>
                <a:cubicBezTo>
                  <a:pt x="2306829" y="636143"/>
                  <a:pt x="1958686" y="287999"/>
                  <a:pt x="1529228" y="287999"/>
                </a:cubicBezTo>
                <a:cubicBezTo>
                  <a:pt x="1099771" y="287999"/>
                  <a:pt x="751629" y="636141"/>
                  <a:pt x="751629" y="1065599"/>
                </a:cubicBezTo>
                <a:cubicBezTo>
                  <a:pt x="751629" y="1172963"/>
                  <a:pt x="773388" y="1275245"/>
                  <a:pt x="812736" y="1368276"/>
                </a:cubicBezTo>
                <a:lnTo>
                  <a:pt x="839120" y="1416885"/>
                </a:lnTo>
                <a:lnTo>
                  <a:pt x="787787" y="1341573"/>
                </a:lnTo>
                <a:cubicBezTo>
                  <a:pt x="704341" y="1231131"/>
                  <a:pt x="597865" y="1135226"/>
                  <a:pt x="470447" y="1061662"/>
                </a:cubicBezTo>
                <a:lnTo>
                  <a:pt x="463994" y="1058358"/>
                </a:lnTo>
                <a:lnTo>
                  <a:pt x="469130" y="956647"/>
                </a:lnTo>
                <a:cubicBezTo>
                  <a:pt x="483682" y="813358"/>
                  <a:pt x="526623" y="678461"/>
                  <a:pt x="592240" y="55767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175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65E5A3F6-6AFB-E626-2DD8-1750266CDA19}"/>
              </a:ext>
            </a:extLst>
          </p:cNvPr>
          <p:cNvSpPr/>
          <p:nvPr/>
        </p:nvSpPr>
        <p:spPr>
          <a:xfrm rot="3600000">
            <a:off x="5437913" y="3372254"/>
            <a:ext cx="2131197" cy="3236787"/>
          </a:xfrm>
          <a:custGeom>
            <a:avLst/>
            <a:gdLst>
              <a:gd name="connsiteX0" fmla="*/ 527141 w 2131197"/>
              <a:gd name="connsiteY0" fmla="*/ 1252109 h 3236787"/>
              <a:gd name="connsiteX1" fmla="*/ 598083 w 2131197"/>
              <a:gd name="connsiteY1" fmla="*/ 1213236 h 3236787"/>
              <a:gd name="connsiteX2" fmla="*/ 991260 w 2131197"/>
              <a:gd name="connsiteY2" fmla="*/ 1107884 h 3236787"/>
              <a:gd name="connsiteX3" fmla="*/ 1003071 w 2131197"/>
              <a:gd name="connsiteY3" fmla="*/ 1107621 h 3236787"/>
              <a:gd name="connsiteX4" fmla="*/ 1011303 w 2131197"/>
              <a:gd name="connsiteY4" fmla="*/ 1109003 h 3236787"/>
              <a:gd name="connsiteX5" fmla="*/ 1106252 w 2131197"/>
              <a:gd name="connsiteY5" fmla="*/ 1106503 h 3236787"/>
              <a:gd name="connsiteX6" fmla="*/ 1197140 w 2131197"/>
              <a:gd name="connsiteY6" fmla="*/ 1113303 h 3236787"/>
              <a:gd name="connsiteX7" fmla="*/ 1598220 w 2131197"/>
              <a:gd name="connsiteY7" fmla="*/ 1248172 h 3236787"/>
              <a:gd name="connsiteX8" fmla="*/ 1604308 w 2131197"/>
              <a:gd name="connsiteY8" fmla="*/ 1252109 h 3236787"/>
              <a:gd name="connsiteX9" fmla="*/ 1598274 w 2131197"/>
              <a:gd name="connsiteY9" fmla="*/ 1256012 h 3236787"/>
              <a:gd name="connsiteX10" fmla="*/ 1604307 w 2131197"/>
              <a:gd name="connsiteY10" fmla="*/ 1252110 h 3236787"/>
              <a:gd name="connsiteX11" fmla="*/ 1689823 w 2131197"/>
              <a:gd name="connsiteY11" fmla="*/ 1307413 h 3236787"/>
              <a:gd name="connsiteX12" fmla="*/ 1988256 w 2131197"/>
              <a:gd name="connsiteY12" fmla="*/ 2703809 h 3236787"/>
              <a:gd name="connsiteX13" fmla="*/ 629725 w 2131197"/>
              <a:gd name="connsiteY13" fmla="*/ 3143557 h 3236787"/>
              <a:gd name="connsiteX14" fmla="*/ 539072 w 2131197"/>
              <a:gd name="connsiteY14" fmla="*/ 3097150 h 3236787"/>
              <a:gd name="connsiteX15" fmla="*/ 539438 w 2131197"/>
              <a:gd name="connsiteY15" fmla="*/ 3089909 h 3236787"/>
              <a:gd name="connsiteX16" fmla="*/ 455698 w 2131197"/>
              <a:gd name="connsiteY16" fmla="*/ 2675129 h 3236787"/>
              <a:gd name="connsiteX17" fmla="*/ 416143 w 2131197"/>
              <a:gd name="connsiteY17" fmla="*/ 2593019 h 3236787"/>
              <a:gd name="connsiteX18" fmla="*/ 445047 w 2131197"/>
              <a:gd name="connsiteY18" fmla="*/ 2640171 h 3236787"/>
              <a:gd name="connsiteX19" fmla="*/ 676619 w 2131197"/>
              <a:gd name="connsiteY19" fmla="*/ 2844431 h 3236787"/>
              <a:gd name="connsiteX20" fmla="*/ 1738841 w 2131197"/>
              <a:gd name="connsiteY20" fmla="*/ 2559809 h 3236787"/>
              <a:gd name="connsiteX21" fmla="*/ 1454219 w 2131197"/>
              <a:gd name="connsiteY21" fmla="*/ 1497588 h 3236787"/>
              <a:gd name="connsiteX22" fmla="*/ 1161539 w 2131197"/>
              <a:gd name="connsiteY22" fmla="*/ 1399171 h 3236787"/>
              <a:gd name="connsiteX23" fmla="*/ 1106252 w 2131197"/>
              <a:gd name="connsiteY23" fmla="*/ 1397715 h 3236787"/>
              <a:gd name="connsiteX24" fmla="*/ 1197139 w 2131197"/>
              <a:gd name="connsiteY24" fmla="*/ 1390916 h 3236787"/>
              <a:gd name="connsiteX25" fmla="*/ 1598219 w 2131197"/>
              <a:gd name="connsiteY25" fmla="*/ 1256047 h 3236787"/>
              <a:gd name="connsiteX26" fmla="*/ 1598220 w 2131197"/>
              <a:gd name="connsiteY26" fmla="*/ 1256046 h 3236787"/>
              <a:gd name="connsiteX27" fmla="*/ 1501114 w 2131197"/>
              <a:gd name="connsiteY27" fmla="*/ 1305757 h 3236787"/>
              <a:gd name="connsiteX28" fmla="*/ 1197140 w 2131197"/>
              <a:gd name="connsiteY28" fmla="*/ 1390915 h 3236787"/>
              <a:gd name="connsiteX29" fmla="*/ 1106253 w 2131197"/>
              <a:gd name="connsiteY29" fmla="*/ 1397715 h 3236787"/>
              <a:gd name="connsiteX30" fmla="*/ 1011303 w 2131197"/>
              <a:gd name="connsiteY30" fmla="*/ 1395215 h 3236787"/>
              <a:gd name="connsiteX31" fmla="*/ 1003067 w 2131197"/>
              <a:gd name="connsiteY31" fmla="*/ 1396598 h 3236787"/>
              <a:gd name="connsiteX32" fmla="*/ 991259 w 2131197"/>
              <a:gd name="connsiteY32" fmla="*/ 1396333 h 3236787"/>
              <a:gd name="connsiteX33" fmla="*/ 598083 w 2131197"/>
              <a:gd name="connsiteY33" fmla="*/ 1290982 h 3236787"/>
              <a:gd name="connsiteX34" fmla="*/ 490 w 2131197"/>
              <a:gd name="connsiteY34" fmla="*/ 339922 h 3236787"/>
              <a:gd name="connsiteX35" fmla="*/ 69626 w 2131197"/>
              <a:gd name="connsiteY35" fmla="*/ 297920 h 3236787"/>
              <a:gd name="connsiteX36" fmla="*/ 357450 w 2131197"/>
              <a:gd name="connsiteY36" fmla="*/ 10095 h 3236787"/>
              <a:gd name="connsiteX37" fmla="*/ 363583 w 2131197"/>
              <a:gd name="connsiteY37" fmla="*/ 0 h 3236787"/>
              <a:gd name="connsiteX38" fmla="*/ 314316 w 2131197"/>
              <a:gd name="connsiteY38" fmla="*/ 131950 h 3236787"/>
              <a:gd name="connsiteX39" fmla="*/ 391999 w 2131197"/>
              <a:gd name="connsiteY39" fmla="*/ 722008 h 3236787"/>
              <a:gd name="connsiteX40" fmla="*/ 864163 w 2131197"/>
              <a:gd name="connsiteY40" fmla="*/ 1084312 h 3236787"/>
              <a:gd name="connsiteX41" fmla="*/ 1003071 w 2131197"/>
              <a:gd name="connsiteY41" fmla="*/ 1107620 h 3236787"/>
              <a:gd name="connsiteX42" fmla="*/ 991260 w 2131197"/>
              <a:gd name="connsiteY42" fmla="*/ 1107883 h 3236787"/>
              <a:gd name="connsiteX43" fmla="*/ 598083 w 2131197"/>
              <a:gd name="connsiteY43" fmla="*/ 1213235 h 3236787"/>
              <a:gd name="connsiteX44" fmla="*/ 527141 w 2131197"/>
              <a:gd name="connsiteY44" fmla="*/ 1252108 h 3236787"/>
              <a:gd name="connsiteX45" fmla="*/ 507929 w 2131197"/>
              <a:gd name="connsiteY45" fmla="*/ 1241580 h 3236787"/>
              <a:gd name="connsiteX46" fmla="*/ 142584 w 2131197"/>
              <a:gd name="connsiteY46" fmla="*/ 866007 h 3236787"/>
              <a:gd name="connsiteX47" fmla="*/ 0 w 2131197"/>
              <a:gd name="connsiteY47" fmla="*/ 361823 h 3236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131197" h="3236787">
                <a:moveTo>
                  <a:pt x="527141" y="1252109"/>
                </a:moveTo>
                <a:lnTo>
                  <a:pt x="598083" y="1213236"/>
                </a:lnTo>
                <a:cubicBezTo>
                  <a:pt x="721110" y="1153344"/>
                  <a:pt x="854770" y="1117531"/>
                  <a:pt x="991260" y="1107884"/>
                </a:cubicBezTo>
                <a:lnTo>
                  <a:pt x="1003071" y="1107621"/>
                </a:lnTo>
                <a:lnTo>
                  <a:pt x="1011303" y="1109003"/>
                </a:lnTo>
                <a:lnTo>
                  <a:pt x="1106252" y="1106503"/>
                </a:lnTo>
                <a:lnTo>
                  <a:pt x="1197140" y="1113303"/>
                </a:lnTo>
                <a:cubicBezTo>
                  <a:pt x="1334508" y="1130348"/>
                  <a:pt x="1470803" y="1174607"/>
                  <a:pt x="1598220" y="1248172"/>
                </a:cubicBezTo>
                <a:lnTo>
                  <a:pt x="1604308" y="1252109"/>
                </a:lnTo>
                <a:lnTo>
                  <a:pt x="1598274" y="1256012"/>
                </a:lnTo>
                <a:lnTo>
                  <a:pt x="1604307" y="1252110"/>
                </a:lnTo>
                <a:lnTo>
                  <a:pt x="1689823" y="1307413"/>
                </a:lnTo>
                <a:cubicBezTo>
                  <a:pt x="2127885" y="1623339"/>
                  <a:pt x="2264122" y="2225995"/>
                  <a:pt x="1988256" y="2703809"/>
                </a:cubicBezTo>
                <a:cubicBezTo>
                  <a:pt x="1712389" y="3181624"/>
                  <a:pt x="1122356" y="3364967"/>
                  <a:pt x="629725" y="3143557"/>
                </a:cubicBezTo>
                <a:lnTo>
                  <a:pt x="539072" y="3097150"/>
                </a:lnTo>
                <a:lnTo>
                  <a:pt x="539438" y="3089909"/>
                </a:lnTo>
                <a:cubicBezTo>
                  <a:pt x="539438" y="2942781"/>
                  <a:pt x="509620" y="2802616"/>
                  <a:pt x="455698" y="2675129"/>
                </a:cubicBezTo>
                <a:lnTo>
                  <a:pt x="416143" y="2593019"/>
                </a:lnTo>
                <a:lnTo>
                  <a:pt x="445047" y="2640171"/>
                </a:lnTo>
                <a:cubicBezTo>
                  <a:pt x="505940" y="2720764"/>
                  <a:pt x="583639" y="2790749"/>
                  <a:pt x="676619" y="2844431"/>
                </a:cubicBezTo>
                <a:cubicBezTo>
                  <a:pt x="1048540" y="3059159"/>
                  <a:pt x="1524112" y="2931730"/>
                  <a:pt x="1738841" y="2559809"/>
                </a:cubicBezTo>
                <a:cubicBezTo>
                  <a:pt x="1953569" y="2187889"/>
                  <a:pt x="1826140" y="1712317"/>
                  <a:pt x="1454219" y="1497588"/>
                </a:cubicBezTo>
                <a:cubicBezTo>
                  <a:pt x="1361239" y="1443906"/>
                  <a:pt x="1261781" y="1411609"/>
                  <a:pt x="1161539" y="1399171"/>
                </a:cubicBezTo>
                <a:lnTo>
                  <a:pt x="1106252" y="1397715"/>
                </a:lnTo>
                <a:lnTo>
                  <a:pt x="1197139" y="1390916"/>
                </a:lnTo>
                <a:cubicBezTo>
                  <a:pt x="1334507" y="1373870"/>
                  <a:pt x="1470802" y="1329611"/>
                  <a:pt x="1598219" y="1256047"/>
                </a:cubicBezTo>
                <a:lnTo>
                  <a:pt x="1598220" y="1256046"/>
                </a:lnTo>
                <a:lnTo>
                  <a:pt x="1501114" y="1305757"/>
                </a:lnTo>
                <a:cubicBezTo>
                  <a:pt x="1402589" y="1350039"/>
                  <a:pt x="1300166" y="1378131"/>
                  <a:pt x="1197140" y="1390915"/>
                </a:cubicBezTo>
                <a:lnTo>
                  <a:pt x="1106253" y="1397715"/>
                </a:lnTo>
                <a:lnTo>
                  <a:pt x="1011303" y="1395215"/>
                </a:lnTo>
                <a:lnTo>
                  <a:pt x="1003067" y="1396598"/>
                </a:lnTo>
                <a:lnTo>
                  <a:pt x="991259" y="1396333"/>
                </a:lnTo>
                <a:cubicBezTo>
                  <a:pt x="854770" y="1386687"/>
                  <a:pt x="721109" y="1350874"/>
                  <a:pt x="598083" y="1290982"/>
                </a:cubicBezTo>
                <a:close/>
                <a:moveTo>
                  <a:pt x="490" y="339922"/>
                </a:moveTo>
                <a:lnTo>
                  <a:pt x="69626" y="297920"/>
                </a:lnTo>
                <a:cubicBezTo>
                  <a:pt x="183006" y="221322"/>
                  <a:pt x="280852" y="123476"/>
                  <a:pt x="357450" y="10095"/>
                </a:cubicBezTo>
                <a:lnTo>
                  <a:pt x="363583" y="0"/>
                </a:lnTo>
                <a:lnTo>
                  <a:pt x="314316" y="131950"/>
                </a:lnTo>
                <a:cubicBezTo>
                  <a:pt x="262809" y="324174"/>
                  <a:pt x="284634" y="536047"/>
                  <a:pt x="391999" y="722008"/>
                </a:cubicBezTo>
                <a:cubicBezTo>
                  <a:pt x="499363" y="907968"/>
                  <a:pt x="671939" y="1032805"/>
                  <a:pt x="864163" y="1084312"/>
                </a:cubicBezTo>
                <a:lnTo>
                  <a:pt x="1003071" y="1107620"/>
                </a:lnTo>
                <a:lnTo>
                  <a:pt x="991260" y="1107883"/>
                </a:lnTo>
                <a:cubicBezTo>
                  <a:pt x="854770" y="1117529"/>
                  <a:pt x="721110" y="1153343"/>
                  <a:pt x="598083" y="1213235"/>
                </a:cubicBezTo>
                <a:lnTo>
                  <a:pt x="527141" y="1252108"/>
                </a:lnTo>
                <a:lnTo>
                  <a:pt x="507929" y="1241580"/>
                </a:lnTo>
                <a:cubicBezTo>
                  <a:pt x="361402" y="1151832"/>
                  <a:pt x="234539" y="1025279"/>
                  <a:pt x="142584" y="866007"/>
                </a:cubicBezTo>
                <a:cubicBezTo>
                  <a:pt x="50628" y="706736"/>
                  <a:pt x="4462" y="533593"/>
                  <a:pt x="0" y="36182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175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/>
          </a:p>
        </p:txBody>
      </p:sp>
      <p:pic>
        <p:nvPicPr>
          <p:cNvPr id="61" name="Graphic 60" descr="Music with solid fill">
            <a:extLst>
              <a:ext uri="{FF2B5EF4-FFF2-40B4-BE49-F238E27FC236}">
                <a16:creationId xmlns:a16="http://schemas.microsoft.com/office/drawing/2014/main" id="{1821A275-6CC1-11EE-448E-C9E8B8D1C6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35239" y="3811109"/>
            <a:ext cx="914400" cy="914400"/>
          </a:xfrm>
          <a:prstGeom prst="rect">
            <a:avLst/>
          </a:prstGeom>
        </p:spPr>
      </p:pic>
      <p:pic>
        <p:nvPicPr>
          <p:cNvPr id="63" name="Graphic 62" descr="Music notation with solid fill">
            <a:extLst>
              <a:ext uri="{FF2B5EF4-FFF2-40B4-BE49-F238E27FC236}">
                <a16:creationId xmlns:a16="http://schemas.microsoft.com/office/drawing/2014/main" id="{48DA5B17-EEE1-E5AE-E9EB-9FD729C6D7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01011" y="2100165"/>
            <a:ext cx="914400" cy="914400"/>
          </a:xfrm>
          <a:prstGeom prst="rect">
            <a:avLst/>
          </a:prstGeom>
        </p:spPr>
      </p:pic>
      <p:pic>
        <p:nvPicPr>
          <p:cNvPr id="73" name="Graphic 72" descr="Atom with solid fill">
            <a:extLst>
              <a:ext uri="{FF2B5EF4-FFF2-40B4-BE49-F238E27FC236}">
                <a16:creationId xmlns:a16="http://schemas.microsoft.com/office/drawing/2014/main" id="{EB08A8EF-DF0B-4D17-362B-4D979C9615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01011" y="3867319"/>
            <a:ext cx="914400" cy="914400"/>
          </a:xfrm>
          <a:prstGeom prst="rect">
            <a:avLst/>
          </a:prstGeom>
        </p:spPr>
      </p:pic>
      <p:pic>
        <p:nvPicPr>
          <p:cNvPr id="75" name="Graphic 74" descr="Cheers with solid fill">
            <a:extLst>
              <a:ext uri="{FF2B5EF4-FFF2-40B4-BE49-F238E27FC236}">
                <a16:creationId xmlns:a16="http://schemas.microsoft.com/office/drawing/2014/main" id="{124F5900-3A45-54CC-4749-54FAB4F4847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000656" y="2083129"/>
            <a:ext cx="914400" cy="914400"/>
          </a:xfrm>
          <a:prstGeom prst="rect">
            <a:avLst/>
          </a:prstGeom>
        </p:spPr>
      </p:pic>
      <p:pic>
        <p:nvPicPr>
          <p:cNvPr id="77" name="Graphic 76" descr="Network with solid fill">
            <a:extLst>
              <a:ext uri="{FF2B5EF4-FFF2-40B4-BE49-F238E27FC236}">
                <a16:creationId xmlns:a16="http://schemas.microsoft.com/office/drawing/2014/main" id="{4E3E9386-4ED2-0085-AAB7-1A21A180972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589111" y="4788278"/>
            <a:ext cx="914400" cy="914400"/>
          </a:xfrm>
          <a:prstGeom prst="rect">
            <a:avLst/>
          </a:prstGeom>
        </p:spPr>
      </p:pic>
      <p:pic>
        <p:nvPicPr>
          <p:cNvPr id="79" name="Graphic 78" descr="Video camera with solid fill">
            <a:extLst>
              <a:ext uri="{FF2B5EF4-FFF2-40B4-BE49-F238E27FC236}">
                <a16:creationId xmlns:a16="http://schemas.microsoft.com/office/drawing/2014/main" id="{5C38A7CB-AD55-181A-C917-7851A5DC396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589111" y="1073045"/>
            <a:ext cx="914400" cy="914400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AA687EC7-8361-D6C2-C465-B5D9FFD64817}"/>
              </a:ext>
            </a:extLst>
          </p:cNvPr>
          <p:cNvSpPr txBox="1"/>
          <p:nvPr/>
        </p:nvSpPr>
        <p:spPr>
          <a:xfrm>
            <a:off x="84034" y="364436"/>
            <a:ext cx="33045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elix Titling" panose="04060505060202020A04" pitchFamily="82" charset="0"/>
                <a:ea typeface="Adobe Gothic Std B" panose="020B0800000000000000" pitchFamily="34" charset="-128"/>
              </a:rPr>
              <a:t>RAGA SYSTEM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8CBF3F33-E8BA-D3E3-B6AE-14BCAE14271B}"/>
              </a:ext>
            </a:extLst>
          </p:cNvPr>
          <p:cNvSpPr txBox="1"/>
          <p:nvPr/>
        </p:nvSpPr>
        <p:spPr>
          <a:xfrm>
            <a:off x="20234" y="2371650"/>
            <a:ext cx="33045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elix Titling" panose="04060505060202020A04" pitchFamily="82" charset="0"/>
                <a:ea typeface="Adobe Gothic Std B" panose="020B0800000000000000" pitchFamily="34" charset="-128"/>
              </a:rPr>
              <a:t>TALA SYSTEM 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E73BE973-EA7B-EA43-5C51-9BDAD957754F}"/>
              </a:ext>
            </a:extLst>
          </p:cNvPr>
          <p:cNvSpPr txBox="1"/>
          <p:nvPr/>
        </p:nvSpPr>
        <p:spPr>
          <a:xfrm>
            <a:off x="8834986" y="4612442"/>
            <a:ext cx="33045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elix Titling" panose="04060505060202020A04" pitchFamily="82" charset="0"/>
                <a:ea typeface="Adobe Gothic Std B" panose="020B0800000000000000" pitchFamily="34" charset="-128"/>
              </a:rPr>
              <a:t>COSTUMES AND JEWELLERY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CD93BDA-891B-10C3-01CE-59461D8D4A73}"/>
              </a:ext>
            </a:extLst>
          </p:cNvPr>
          <p:cNvSpPr txBox="1"/>
          <p:nvPr/>
        </p:nvSpPr>
        <p:spPr>
          <a:xfrm>
            <a:off x="8718403" y="2428318"/>
            <a:ext cx="33045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elix Titling" panose="04060505060202020A04" pitchFamily="82" charset="0"/>
                <a:ea typeface="Adobe Gothic Std B" panose="020B0800000000000000" pitchFamily="34" charset="-128"/>
              </a:rPr>
              <a:t>ABHINAYA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C228443-91A1-9EB9-EF28-66778C4BD4D7}"/>
              </a:ext>
            </a:extLst>
          </p:cNvPr>
          <p:cNvSpPr txBox="1"/>
          <p:nvPr/>
        </p:nvSpPr>
        <p:spPr>
          <a:xfrm>
            <a:off x="8364926" y="492905"/>
            <a:ext cx="33045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elix Titling" panose="04060505060202020A04" pitchFamily="82" charset="0"/>
                <a:ea typeface="Adobe Gothic Std B" panose="020B0800000000000000" pitchFamily="34" charset="-128"/>
              </a:rPr>
              <a:t>MUDRAS</a:t>
            </a:r>
          </a:p>
        </p:txBody>
      </p:sp>
      <p:sp>
        <p:nvSpPr>
          <p:cNvPr id="94" name="Rectangle 2">
            <a:extLst>
              <a:ext uri="{FF2B5EF4-FFF2-40B4-BE49-F238E27FC236}">
                <a16:creationId xmlns:a16="http://schemas.microsoft.com/office/drawing/2014/main" id="{2D6F85BA-8BEB-B18D-3CFE-9FF97B00C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0" y="362218"/>
            <a:ext cx="3714370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aiandra GD" panose="020E0502030308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Melodic framework unique to Indian classical music.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sz="1600" dirty="0" err="1">
                <a:latin typeface="Maiandra GD" panose="020E0502030308020204" pitchFamily="34" charset="0"/>
              </a:rPr>
              <a:t>Components:Aaroh,Avaroh,Swara</a:t>
            </a:r>
            <a:r>
              <a:rPr lang="en-US" altLang="en-US" sz="1600" dirty="0">
                <a:latin typeface="Maiandra GD" panose="020E0502030308020204" pitchFamily="34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1600" dirty="0">
                <a:latin typeface="Maiandra GD" panose="020E0502030308020204" pitchFamily="34" charset="0"/>
              </a:rPr>
              <a:t>Time and season.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Types: Hindustani Music &amp; Carnatic</a:t>
            </a:r>
            <a:r>
              <a:rPr kumimoji="0" lang="en-US" altLang="en-US" sz="1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1600" baseline="0" dirty="0">
                <a:latin typeface="Maiandra GD" panose="020E0502030308020204" pitchFamily="34" charset="0"/>
              </a:rPr>
              <a:t>music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aiandra GD" panose="020E0502030308020204" pitchFamily="34" charset="0"/>
            </a:endParaRPr>
          </a:p>
        </p:txBody>
      </p:sp>
      <p:sp>
        <p:nvSpPr>
          <p:cNvPr id="95" name="Rectangle 3">
            <a:extLst>
              <a:ext uri="{FF2B5EF4-FFF2-40B4-BE49-F238E27FC236}">
                <a16:creationId xmlns:a16="http://schemas.microsoft.com/office/drawing/2014/main" id="{F91684D0-F3D6-D226-1123-8CB1EDB6B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21" y="2548311"/>
            <a:ext cx="3347036" cy="1538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aiandra GD" panose="020E0502030308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Rhythmic cycle forming the foundation of Indian music.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Composed of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matras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 arranged in patterns like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Teentaal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 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BD259DE-A417-7272-5DFD-FE90A6951359}"/>
              </a:ext>
            </a:extLst>
          </p:cNvPr>
          <p:cNvSpPr txBox="1"/>
          <p:nvPr/>
        </p:nvSpPr>
        <p:spPr>
          <a:xfrm>
            <a:off x="-7899" y="4860923"/>
            <a:ext cx="33045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elix Titling" panose="04060505060202020A04" pitchFamily="82" charset="0"/>
                <a:ea typeface="Adobe Gothic Std B" panose="020B0800000000000000" pitchFamily="34" charset="-128"/>
              </a:rPr>
              <a:t>INSTRUMENTS</a:t>
            </a:r>
          </a:p>
        </p:txBody>
      </p:sp>
      <p:sp>
        <p:nvSpPr>
          <p:cNvPr id="97" name="Rectangle 3">
            <a:extLst>
              <a:ext uri="{FF2B5EF4-FFF2-40B4-BE49-F238E27FC236}">
                <a16:creationId xmlns:a16="http://schemas.microsoft.com/office/drawing/2014/main" id="{4DFDF391-D027-ECD3-06CE-F8CFDE30C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10494" y="4961667"/>
            <a:ext cx="3659814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 typeface="+mj-lt"/>
              <a:buAutoNum type="arabicPeriod"/>
            </a:pPr>
            <a:endParaRPr lang="en-US" sz="1400" dirty="0">
              <a:latin typeface="Maiandra GD" panose="020E0502030308020204" pitchFamily="34" charset="0"/>
            </a:endParaRPr>
          </a:p>
          <a:p>
            <a:pPr marL="742950" lvl="1" indent="-285750">
              <a:buFont typeface="+mj-lt"/>
              <a:buAutoNum type="arabicPeriod"/>
            </a:pPr>
            <a:r>
              <a:rPr lang="en-US" sz="1600" dirty="0">
                <a:latin typeface="Maiandra GD" panose="020E0502030308020204" pitchFamily="34" charset="0"/>
              </a:rPr>
              <a:t>String instruments(vibrations)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sz="1600" dirty="0">
                <a:latin typeface="Maiandra GD" panose="020E0502030308020204" pitchFamily="34" charset="0"/>
              </a:rPr>
              <a:t>Wind instruments(rely on air)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sz="1600" dirty="0">
                <a:latin typeface="Maiandra GD" panose="020E0502030308020204" pitchFamily="34" charset="0"/>
              </a:rPr>
              <a:t>Percussion instruments</a:t>
            </a:r>
          </a:p>
          <a:p>
            <a:pPr lvl="1"/>
            <a:r>
              <a:rPr lang="en-US" sz="1600" dirty="0">
                <a:latin typeface="Maiandra GD" panose="020E0502030308020204" pitchFamily="34" charset="0"/>
              </a:rPr>
              <a:t>(stretched membrane)</a:t>
            </a:r>
          </a:p>
          <a:p>
            <a:pPr lvl="1"/>
            <a:r>
              <a:rPr lang="en-US" sz="1600" dirty="0">
                <a:latin typeface="Maiandra GD" panose="020E0502030308020204" pitchFamily="34" charset="0"/>
              </a:rPr>
              <a:t>4,Solid instruments(</a:t>
            </a:r>
            <a:r>
              <a:rPr lang="en-US" sz="1600" dirty="0" err="1">
                <a:latin typeface="Maiandra GD" panose="020E0502030308020204" pitchFamily="34" charset="0"/>
              </a:rPr>
              <a:t>strucked</a:t>
            </a:r>
            <a:r>
              <a:rPr lang="en-US" sz="1600" dirty="0">
                <a:latin typeface="Maiandra GD" panose="020E0502030308020204" pitchFamily="34" charset="0"/>
              </a:rPr>
              <a:t> instrument)</a:t>
            </a:r>
          </a:p>
        </p:txBody>
      </p:sp>
      <p:sp>
        <p:nvSpPr>
          <p:cNvPr id="98" name="Rectangle 4">
            <a:extLst>
              <a:ext uri="{FF2B5EF4-FFF2-40B4-BE49-F238E27FC236}">
                <a16:creationId xmlns:a16="http://schemas.microsoft.com/office/drawing/2014/main" id="{E8A1427D-4FF1-3FFE-0909-32B8390CC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1467" y="456498"/>
            <a:ext cx="3186991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aiandra GD" panose="020E0502030308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Symbolic gestures used to narrate stories and emotions.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24 basic mudras described in the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Natya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 Shastra.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Essential in classical dance forms like Bharatanatyam and Kathak </a:t>
            </a:r>
          </a:p>
        </p:txBody>
      </p:sp>
      <p:sp>
        <p:nvSpPr>
          <p:cNvPr id="99" name="Rectangle 5">
            <a:extLst>
              <a:ext uri="{FF2B5EF4-FFF2-40B4-BE49-F238E27FC236}">
                <a16:creationId xmlns:a16="http://schemas.microsoft.com/office/drawing/2014/main" id="{DC9672F7-C4BC-7E57-D434-91361FF63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7239" y="2516900"/>
            <a:ext cx="3304527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aiandra GD" panose="020E0502030308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Focuses on facial expressions to convey emotions.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Integral in invoking the rasa (emotional essence) in performances.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Enhances the storytelling aspect of dance. </a:t>
            </a:r>
          </a:p>
        </p:txBody>
      </p:sp>
      <p:sp>
        <p:nvSpPr>
          <p:cNvPr id="100" name="Rectangle 6">
            <a:extLst>
              <a:ext uri="{FF2B5EF4-FFF2-40B4-BE49-F238E27FC236}">
                <a16:creationId xmlns:a16="http://schemas.microsoft.com/office/drawing/2014/main" id="{C1BD5A73-00F1-54D0-170E-83A6DECB7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3914" y="4737440"/>
            <a:ext cx="3289016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aiandra GD" panose="020E0502030308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Bright, traditional attire designed for specific dance forms.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Jewelry highlights cultural significance (e.g., anklets with bells for rhythm).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Costumes align with characters depicted in performances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. 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233307C8-27E4-1059-F3D0-FEED2704233A}"/>
              </a:ext>
            </a:extLst>
          </p:cNvPr>
          <p:cNvSpPr txBox="1"/>
          <p:nvPr/>
        </p:nvSpPr>
        <p:spPr>
          <a:xfrm>
            <a:off x="1603362" y="-30140"/>
            <a:ext cx="98002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elix Titling" panose="04060505060202020A04" pitchFamily="82" charset="0"/>
              </a:rPr>
              <a:t>Techniques and Technology Involved</a:t>
            </a:r>
          </a:p>
        </p:txBody>
      </p:sp>
    </p:spTree>
    <p:extLst>
      <p:ext uri="{BB962C8B-B14F-4D97-AF65-F5344CB8AC3E}">
        <p14:creationId xmlns:p14="http://schemas.microsoft.com/office/powerpoint/2010/main" val="359883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8" grpId="0" animBg="1"/>
      <p:bldP spid="59" grpId="0" animBg="1"/>
      <p:bldP spid="53" grpId="0" animBg="1"/>
      <p:bldP spid="54" grpId="0" animBg="1"/>
      <p:bldP spid="55" grpId="0" animBg="1"/>
      <p:bldP spid="82" grpId="0"/>
      <p:bldP spid="88" grpId="0"/>
      <p:bldP spid="90" grpId="0"/>
      <p:bldP spid="91" grpId="0"/>
      <p:bldP spid="92" grpId="0"/>
      <p:bldP spid="94" grpId="0"/>
      <p:bldP spid="95" grpId="0"/>
      <p:bldP spid="96" grpId="0"/>
      <p:bldP spid="97" grpId="0"/>
      <p:bldP spid="98" grpId="0"/>
      <p:bldP spid="99" grpId="0"/>
      <p:bldP spid="10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2F6F44-A836-41C0-1A97-114F1E8EA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" y="100584"/>
            <a:ext cx="11960352" cy="6620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38424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9D8A4394-6A80-276B-17C8-51498706713C}"/>
              </a:ext>
            </a:extLst>
          </p:cNvPr>
          <p:cNvGrpSpPr/>
          <p:nvPr/>
        </p:nvGrpSpPr>
        <p:grpSpPr>
          <a:xfrm>
            <a:off x="-27486" y="-11566"/>
            <a:ext cx="12238629" cy="6869566"/>
            <a:chOff x="-27486" y="-11566"/>
            <a:chExt cx="12238629" cy="686956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731D6A0-C01D-37E1-C58F-58C4A572ABB7}"/>
                </a:ext>
              </a:extLst>
            </p:cNvPr>
            <p:cNvGrpSpPr/>
            <p:nvPr/>
          </p:nvGrpSpPr>
          <p:grpSpPr>
            <a:xfrm>
              <a:off x="-27486" y="3822700"/>
              <a:ext cx="12238629" cy="3035300"/>
              <a:chOff x="0" y="3905532"/>
              <a:chExt cx="12238629" cy="2952468"/>
            </a:xfrm>
          </p:grpSpPr>
          <p:pic>
            <p:nvPicPr>
              <p:cNvPr id="2058" name="Picture 10" descr="Cardiovascular Disease and Type 2 Diabetes | Endocrine Society">
                <a:extLst>
                  <a:ext uri="{FF2B5EF4-FFF2-40B4-BE49-F238E27FC236}">
                    <a16:creationId xmlns:a16="http://schemas.microsoft.com/office/drawing/2014/main" id="{F4DA658C-96EF-B06B-330D-FE22025E4B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alphaModFix amt="3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3201" y="3926490"/>
                <a:ext cx="5685428" cy="29315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0" name="Picture 12" descr="History of physical training and fitness - Wikipedia">
                <a:extLst>
                  <a:ext uri="{FF2B5EF4-FFF2-40B4-BE49-F238E27FC236}">
                    <a16:creationId xmlns:a16="http://schemas.microsoft.com/office/drawing/2014/main" id="{4B45889F-8231-8758-8A13-B9143F23B8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alphaModFix amt="3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905532"/>
                <a:ext cx="6553200" cy="29372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51ED5B1-AF1F-FE7A-377C-70D00C46B95E}"/>
                </a:ext>
              </a:extLst>
            </p:cNvPr>
            <p:cNvGrpSpPr/>
            <p:nvPr/>
          </p:nvGrpSpPr>
          <p:grpSpPr>
            <a:xfrm>
              <a:off x="0" y="-11566"/>
              <a:ext cx="12192000" cy="3855812"/>
              <a:chOff x="0" y="-11566"/>
              <a:chExt cx="12192000" cy="3927608"/>
            </a:xfrm>
          </p:grpSpPr>
          <p:pic>
            <p:nvPicPr>
              <p:cNvPr id="2052" name="Picture 4" descr="nadroop – Kathak Dance Productions">
                <a:extLst>
                  <a:ext uri="{FF2B5EF4-FFF2-40B4-BE49-F238E27FC236}">
                    <a16:creationId xmlns:a16="http://schemas.microsoft.com/office/drawing/2014/main" id="{3A2306CA-DC1D-492E-A914-1FF3483A16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alphaModFix amt="3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22374" y="-11566"/>
                <a:ext cx="6269626" cy="39276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4" name="Picture 6" descr="Jai Jai Raamakrishna Hari by Pushpa Anand | Abhangs - YouTube">
                <a:extLst>
                  <a:ext uri="{FF2B5EF4-FFF2-40B4-BE49-F238E27FC236}">
                    <a16:creationId xmlns:a16="http://schemas.microsoft.com/office/drawing/2014/main" id="{3157AAF0-1F04-7E5C-4B2E-BC57E32B8B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alphaModFix amt="3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-1"/>
                <a:ext cx="6553200" cy="39160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043BE51-5A01-DBA8-D8AD-E51009747FC5}"/>
              </a:ext>
            </a:extLst>
          </p:cNvPr>
          <p:cNvSpPr txBox="1"/>
          <p:nvPr/>
        </p:nvSpPr>
        <p:spPr>
          <a:xfrm>
            <a:off x="1191680" y="111994"/>
            <a:ext cx="98002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elix Titling" panose="04060505060202020A04" pitchFamily="82" charset="0"/>
              </a:rPr>
              <a:t>NOTEWORTHY BENEFITS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852CCB-B030-9D90-0CA4-29C67F01A974}"/>
              </a:ext>
            </a:extLst>
          </p:cNvPr>
          <p:cNvSpPr/>
          <p:nvPr/>
        </p:nvSpPr>
        <p:spPr>
          <a:xfrm>
            <a:off x="94415" y="3535402"/>
            <a:ext cx="25955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DC8C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MUSIC AS THERAPY</a:t>
            </a:r>
            <a:endParaRPr lang="en-US" sz="2000" dirty="0">
              <a:solidFill>
                <a:srgbClr val="DC8C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F2AA35-E532-F929-B57F-967D1CD90D9B}"/>
              </a:ext>
            </a:extLst>
          </p:cNvPr>
          <p:cNvSpPr/>
          <p:nvPr/>
        </p:nvSpPr>
        <p:spPr>
          <a:xfrm>
            <a:off x="2917594" y="4523337"/>
            <a:ext cx="2608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A8F9E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FITNESS AND HEALTH</a:t>
            </a:r>
            <a:endParaRPr lang="en-US" dirty="0">
              <a:solidFill>
                <a:srgbClr val="0A8F9E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466D232-1F69-F2E3-93F9-FF00061121C7}"/>
              </a:ext>
            </a:extLst>
          </p:cNvPr>
          <p:cNvSpPr/>
          <p:nvPr/>
        </p:nvSpPr>
        <p:spPr>
          <a:xfrm>
            <a:off x="6623511" y="4391084"/>
            <a:ext cx="25955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solidFill>
                  <a:srgbClr val="BF296A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SPIRITUAL GROWTH</a:t>
            </a:r>
            <a:endParaRPr lang="en-US" sz="2000" dirty="0">
              <a:solidFill>
                <a:srgbClr val="BF296A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6C87671-1C28-C901-9E76-C85515F3BE8A}"/>
              </a:ext>
            </a:extLst>
          </p:cNvPr>
          <p:cNvGrpSpPr/>
          <p:nvPr/>
        </p:nvGrpSpPr>
        <p:grpSpPr>
          <a:xfrm>
            <a:off x="9020128" y="2805712"/>
            <a:ext cx="2992392" cy="1406541"/>
            <a:chOff x="771459" y="3297336"/>
            <a:chExt cx="3281668" cy="140654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E4C18D1-091B-CBFB-B07B-C0D2052192F3}"/>
                </a:ext>
              </a:extLst>
            </p:cNvPr>
            <p:cNvSpPr/>
            <p:nvPr/>
          </p:nvSpPr>
          <p:spPr>
            <a:xfrm>
              <a:off x="771459" y="3297336"/>
              <a:ext cx="32816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70A347"/>
                  </a:solidFill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</a:rPr>
                <a:t>COORDINTION AND BALANCE</a:t>
              </a:r>
              <a:endParaRPr lang="en-US" dirty="0">
                <a:solidFill>
                  <a:srgbClr val="70A347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A10FB44-BC61-0C47-8E67-2A61A9A42853}"/>
                </a:ext>
              </a:extLst>
            </p:cNvPr>
            <p:cNvSpPr/>
            <p:nvPr/>
          </p:nvSpPr>
          <p:spPr>
            <a:xfrm>
              <a:off x="803692" y="3688214"/>
              <a:ext cx="2828247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</a:rPr>
                <a:t>The precision needed in mudras (hand gestures) and rhythmic footwork promotes better hand-eye coordination and balance.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2614B6AA-F140-19B0-0F64-9A607AFAE6D9}"/>
              </a:ext>
            </a:extLst>
          </p:cNvPr>
          <p:cNvSpPr/>
          <p:nvPr/>
        </p:nvSpPr>
        <p:spPr>
          <a:xfrm>
            <a:off x="0" y="6730409"/>
            <a:ext cx="1524000" cy="127591"/>
          </a:xfrm>
          <a:prstGeom prst="rect">
            <a:avLst/>
          </a:prstGeom>
          <a:solidFill>
            <a:srgbClr val="F2A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018A942-E975-0BD2-326C-252610D8A5EC}"/>
              </a:ext>
            </a:extLst>
          </p:cNvPr>
          <p:cNvSpPr/>
          <p:nvPr/>
        </p:nvSpPr>
        <p:spPr>
          <a:xfrm>
            <a:off x="1524000" y="6730409"/>
            <a:ext cx="1524000" cy="127591"/>
          </a:xfrm>
          <a:prstGeom prst="rect">
            <a:avLst/>
          </a:prstGeom>
          <a:solidFill>
            <a:srgbClr val="DA88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23ED277-38BF-2AFF-017C-2CF05FB55AF3}"/>
              </a:ext>
            </a:extLst>
          </p:cNvPr>
          <p:cNvSpPr/>
          <p:nvPr/>
        </p:nvSpPr>
        <p:spPr>
          <a:xfrm>
            <a:off x="3048000" y="6730409"/>
            <a:ext cx="1524000" cy="127591"/>
          </a:xfrm>
          <a:prstGeom prst="rect">
            <a:avLst/>
          </a:prstGeom>
          <a:solidFill>
            <a:srgbClr val="00A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AD1FD3A-1E16-FB24-B31C-039BCFFFF011}"/>
              </a:ext>
            </a:extLst>
          </p:cNvPr>
          <p:cNvSpPr/>
          <p:nvPr/>
        </p:nvSpPr>
        <p:spPr>
          <a:xfrm>
            <a:off x="4572000" y="6730409"/>
            <a:ext cx="1524000" cy="127591"/>
          </a:xfrm>
          <a:prstGeom prst="rect">
            <a:avLst/>
          </a:prstGeom>
          <a:solidFill>
            <a:srgbClr val="008B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D5C6BC5-47F0-2D19-CDEE-7F5AC761BFFA}"/>
              </a:ext>
            </a:extLst>
          </p:cNvPr>
          <p:cNvSpPr/>
          <p:nvPr/>
        </p:nvSpPr>
        <p:spPr>
          <a:xfrm>
            <a:off x="6096000" y="6730409"/>
            <a:ext cx="1524000" cy="127591"/>
          </a:xfrm>
          <a:prstGeom prst="rect">
            <a:avLst/>
          </a:prstGeom>
          <a:solidFill>
            <a:srgbClr val="DF45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2F0B08C-01D2-B556-C2EE-65B4AE98A3A0}"/>
              </a:ext>
            </a:extLst>
          </p:cNvPr>
          <p:cNvSpPr/>
          <p:nvPr/>
        </p:nvSpPr>
        <p:spPr>
          <a:xfrm>
            <a:off x="7620000" y="6730409"/>
            <a:ext cx="1524000" cy="127591"/>
          </a:xfrm>
          <a:prstGeom prst="rect">
            <a:avLst/>
          </a:prstGeom>
          <a:solidFill>
            <a:srgbClr val="BD2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BF5CB62-A430-728A-4F2F-5D05A78AE8B4}"/>
              </a:ext>
            </a:extLst>
          </p:cNvPr>
          <p:cNvSpPr/>
          <p:nvPr/>
        </p:nvSpPr>
        <p:spPr>
          <a:xfrm>
            <a:off x="9144000" y="6730409"/>
            <a:ext cx="1524000" cy="12759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420DACA-31E0-38C2-13E5-751EF94F218A}"/>
              </a:ext>
            </a:extLst>
          </p:cNvPr>
          <p:cNvSpPr/>
          <p:nvPr/>
        </p:nvSpPr>
        <p:spPr>
          <a:xfrm>
            <a:off x="10668000" y="6730409"/>
            <a:ext cx="1524000" cy="127591"/>
          </a:xfrm>
          <a:prstGeom prst="rect">
            <a:avLst/>
          </a:prstGeom>
          <a:solidFill>
            <a:srgbClr val="6A9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4230AAC-1086-78E4-568C-B0D542116A34}"/>
              </a:ext>
            </a:extLst>
          </p:cNvPr>
          <p:cNvGrpSpPr/>
          <p:nvPr/>
        </p:nvGrpSpPr>
        <p:grpSpPr>
          <a:xfrm>
            <a:off x="527794" y="1374731"/>
            <a:ext cx="9359028" cy="3549883"/>
            <a:chOff x="1264394" y="1374731"/>
            <a:chExt cx="9359028" cy="354988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23016BE-359E-256E-CD1A-872C7CC4F955}"/>
                </a:ext>
              </a:extLst>
            </p:cNvPr>
            <p:cNvGrpSpPr/>
            <p:nvPr/>
          </p:nvGrpSpPr>
          <p:grpSpPr>
            <a:xfrm rot="1942160">
              <a:off x="1264394" y="1488043"/>
              <a:ext cx="2394369" cy="2535581"/>
              <a:chOff x="1151982" y="1981357"/>
              <a:chExt cx="2394369" cy="2535581"/>
            </a:xfrm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6FE04F1-A78A-AC16-33D5-FCD693C3711C}"/>
                  </a:ext>
                </a:extLst>
              </p:cNvPr>
              <p:cNvSpPr/>
              <p:nvPr/>
            </p:nvSpPr>
            <p:spPr>
              <a:xfrm rot="15620204" flipV="1">
                <a:off x="1635068" y="1498271"/>
                <a:ext cx="1332657" cy="2298830"/>
              </a:xfrm>
              <a:custGeom>
                <a:avLst/>
                <a:gdLst>
                  <a:gd name="connsiteX0" fmla="*/ 0 w 1269507"/>
                  <a:gd name="connsiteY0" fmla="*/ 0 h 2188805"/>
                  <a:gd name="connsiteX1" fmla="*/ 1269507 w 1269507"/>
                  <a:gd name="connsiteY1" fmla="*/ 2188805 h 2188805"/>
                  <a:gd name="connsiteX2" fmla="*/ 0 w 1269507"/>
                  <a:gd name="connsiteY2" fmla="*/ 1629512 h 218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69507" h="2188805">
                    <a:moveTo>
                      <a:pt x="0" y="0"/>
                    </a:moveTo>
                    <a:lnTo>
                      <a:pt x="1269507" y="2188805"/>
                    </a:lnTo>
                    <a:lnTo>
                      <a:pt x="0" y="1629512"/>
                    </a:lnTo>
                    <a:close/>
                  </a:path>
                </a:pathLst>
              </a:custGeom>
              <a:gradFill>
                <a:gsLst>
                  <a:gs pos="10000">
                    <a:schemeClr val="tx1"/>
                  </a:gs>
                  <a:gs pos="82000">
                    <a:schemeClr val="tx1">
                      <a:alpha val="23000"/>
                    </a:schemeClr>
                  </a:gs>
                </a:gsLst>
                <a:lin ang="7200000" scaled="0"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B7568142-B8A5-460F-4DDB-B83E8E0FB82D}"/>
                  </a:ext>
                </a:extLst>
              </p:cNvPr>
              <p:cNvSpPr/>
              <p:nvPr/>
            </p:nvSpPr>
            <p:spPr>
              <a:xfrm rot="5979796">
                <a:off x="1635068" y="2701195"/>
                <a:ext cx="1332657" cy="2298830"/>
              </a:xfrm>
              <a:custGeom>
                <a:avLst/>
                <a:gdLst>
                  <a:gd name="connsiteX0" fmla="*/ 0 w 1269507"/>
                  <a:gd name="connsiteY0" fmla="*/ 0 h 2188805"/>
                  <a:gd name="connsiteX1" fmla="*/ 1269507 w 1269507"/>
                  <a:gd name="connsiteY1" fmla="*/ 2188805 h 2188805"/>
                  <a:gd name="connsiteX2" fmla="*/ 0 w 1269507"/>
                  <a:gd name="connsiteY2" fmla="*/ 1629512 h 218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69507" h="2188805">
                    <a:moveTo>
                      <a:pt x="0" y="0"/>
                    </a:moveTo>
                    <a:lnTo>
                      <a:pt x="1269507" y="2188805"/>
                    </a:lnTo>
                    <a:lnTo>
                      <a:pt x="0" y="1629512"/>
                    </a:lnTo>
                    <a:close/>
                  </a:path>
                </a:pathLst>
              </a:custGeom>
              <a:gradFill>
                <a:gsLst>
                  <a:gs pos="10000">
                    <a:schemeClr val="tx1"/>
                  </a:gs>
                  <a:gs pos="82000">
                    <a:schemeClr val="tx1">
                      <a:alpha val="23000"/>
                    </a:schemeClr>
                  </a:gs>
                </a:gsLst>
                <a:lin ang="7200000" scaled="0"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A6088211-C562-99BA-D1AD-781399DC3331}"/>
                  </a:ext>
                </a:extLst>
              </p:cNvPr>
              <p:cNvSpPr/>
              <p:nvPr/>
            </p:nvSpPr>
            <p:spPr>
              <a:xfrm rot="5400000">
                <a:off x="1972195" y="2669370"/>
                <a:ext cx="995755" cy="2152557"/>
              </a:xfrm>
              <a:custGeom>
                <a:avLst/>
                <a:gdLst>
                  <a:gd name="connsiteX0" fmla="*/ 0 w 1269507"/>
                  <a:gd name="connsiteY0" fmla="*/ 0 h 2188805"/>
                  <a:gd name="connsiteX1" fmla="*/ 1269507 w 1269507"/>
                  <a:gd name="connsiteY1" fmla="*/ 2188805 h 2188805"/>
                  <a:gd name="connsiteX2" fmla="*/ 0 w 1269507"/>
                  <a:gd name="connsiteY2" fmla="*/ 1629512 h 218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69507" h="2188805">
                    <a:moveTo>
                      <a:pt x="0" y="0"/>
                    </a:moveTo>
                    <a:lnTo>
                      <a:pt x="1269507" y="2188805"/>
                    </a:lnTo>
                    <a:lnTo>
                      <a:pt x="0" y="1629512"/>
                    </a:lnTo>
                    <a:close/>
                  </a:path>
                </a:pathLst>
              </a:custGeom>
              <a:solidFill>
                <a:srgbClr val="DB8A1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49D1D533-FB7F-97E7-C322-B9A1333A3B53}"/>
                  </a:ext>
                </a:extLst>
              </p:cNvPr>
              <p:cNvSpPr/>
              <p:nvPr/>
            </p:nvSpPr>
            <p:spPr>
              <a:xfrm rot="5400000" flipH="1">
                <a:off x="1972195" y="1673616"/>
                <a:ext cx="995755" cy="2152557"/>
              </a:xfrm>
              <a:custGeom>
                <a:avLst/>
                <a:gdLst>
                  <a:gd name="connsiteX0" fmla="*/ 0 w 1269507"/>
                  <a:gd name="connsiteY0" fmla="*/ 0 h 2188805"/>
                  <a:gd name="connsiteX1" fmla="*/ 1269507 w 1269507"/>
                  <a:gd name="connsiteY1" fmla="*/ 2188805 h 2188805"/>
                  <a:gd name="connsiteX2" fmla="*/ 0 w 1269507"/>
                  <a:gd name="connsiteY2" fmla="*/ 1629512 h 218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69507" h="2188805">
                    <a:moveTo>
                      <a:pt x="0" y="0"/>
                    </a:moveTo>
                    <a:lnTo>
                      <a:pt x="1269507" y="2188805"/>
                    </a:lnTo>
                    <a:lnTo>
                      <a:pt x="0" y="1629512"/>
                    </a:lnTo>
                    <a:close/>
                  </a:path>
                </a:pathLst>
              </a:custGeom>
              <a:solidFill>
                <a:srgbClr val="F2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865F851-B55B-EC6A-50F5-6D7881CFEC3B}"/>
                </a:ext>
              </a:extLst>
            </p:cNvPr>
            <p:cNvGrpSpPr/>
            <p:nvPr/>
          </p:nvGrpSpPr>
          <p:grpSpPr>
            <a:xfrm rot="424173">
              <a:off x="3625586" y="2389033"/>
              <a:ext cx="2394369" cy="2535581"/>
              <a:chOff x="3599260" y="1981357"/>
              <a:chExt cx="2394369" cy="2535581"/>
            </a:xfrm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8FFAF358-0F64-4BD3-AB52-75467CF93274}"/>
                  </a:ext>
                </a:extLst>
              </p:cNvPr>
              <p:cNvSpPr/>
              <p:nvPr/>
            </p:nvSpPr>
            <p:spPr>
              <a:xfrm rot="15620204" flipV="1">
                <a:off x="4082346" y="1498271"/>
                <a:ext cx="1332657" cy="2298830"/>
              </a:xfrm>
              <a:custGeom>
                <a:avLst/>
                <a:gdLst>
                  <a:gd name="connsiteX0" fmla="*/ 0 w 1269507"/>
                  <a:gd name="connsiteY0" fmla="*/ 0 h 2188805"/>
                  <a:gd name="connsiteX1" fmla="*/ 1269507 w 1269507"/>
                  <a:gd name="connsiteY1" fmla="*/ 2188805 h 2188805"/>
                  <a:gd name="connsiteX2" fmla="*/ 0 w 1269507"/>
                  <a:gd name="connsiteY2" fmla="*/ 1629512 h 218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69507" h="2188805">
                    <a:moveTo>
                      <a:pt x="0" y="0"/>
                    </a:moveTo>
                    <a:lnTo>
                      <a:pt x="1269507" y="2188805"/>
                    </a:lnTo>
                    <a:lnTo>
                      <a:pt x="0" y="1629512"/>
                    </a:lnTo>
                    <a:close/>
                  </a:path>
                </a:pathLst>
              </a:custGeom>
              <a:gradFill>
                <a:gsLst>
                  <a:gs pos="10000">
                    <a:schemeClr val="tx1"/>
                  </a:gs>
                  <a:gs pos="82000">
                    <a:schemeClr val="tx1">
                      <a:alpha val="23000"/>
                    </a:schemeClr>
                  </a:gs>
                </a:gsLst>
                <a:lin ang="7200000" scaled="0"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31DF3B6A-7D37-20F3-2E0F-7500CA359B60}"/>
                  </a:ext>
                </a:extLst>
              </p:cNvPr>
              <p:cNvSpPr/>
              <p:nvPr/>
            </p:nvSpPr>
            <p:spPr>
              <a:xfrm rot="5979796">
                <a:off x="4082346" y="2701195"/>
                <a:ext cx="1332657" cy="2298830"/>
              </a:xfrm>
              <a:custGeom>
                <a:avLst/>
                <a:gdLst>
                  <a:gd name="connsiteX0" fmla="*/ 0 w 1269507"/>
                  <a:gd name="connsiteY0" fmla="*/ 0 h 2188805"/>
                  <a:gd name="connsiteX1" fmla="*/ 1269507 w 1269507"/>
                  <a:gd name="connsiteY1" fmla="*/ 2188805 h 2188805"/>
                  <a:gd name="connsiteX2" fmla="*/ 0 w 1269507"/>
                  <a:gd name="connsiteY2" fmla="*/ 1629512 h 218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69507" h="2188805">
                    <a:moveTo>
                      <a:pt x="0" y="0"/>
                    </a:moveTo>
                    <a:lnTo>
                      <a:pt x="1269507" y="2188805"/>
                    </a:lnTo>
                    <a:lnTo>
                      <a:pt x="0" y="1629512"/>
                    </a:lnTo>
                    <a:close/>
                  </a:path>
                </a:pathLst>
              </a:custGeom>
              <a:gradFill>
                <a:gsLst>
                  <a:gs pos="10000">
                    <a:schemeClr val="tx1"/>
                  </a:gs>
                  <a:gs pos="82000">
                    <a:schemeClr val="tx1">
                      <a:alpha val="23000"/>
                    </a:schemeClr>
                  </a:gs>
                </a:gsLst>
                <a:lin ang="7200000" scaled="0"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CAFF232-A973-FE56-F7DB-921E49C8C3CD}"/>
                  </a:ext>
                </a:extLst>
              </p:cNvPr>
              <p:cNvSpPr/>
              <p:nvPr/>
            </p:nvSpPr>
            <p:spPr>
              <a:xfrm rot="5400000">
                <a:off x="4419473" y="2669370"/>
                <a:ext cx="995755" cy="2152557"/>
              </a:xfrm>
              <a:custGeom>
                <a:avLst/>
                <a:gdLst>
                  <a:gd name="connsiteX0" fmla="*/ 0 w 1269507"/>
                  <a:gd name="connsiteY0" fmla="*/ 0 h 2188805"/>
                  <a:gd name="connsiteX1" fmla="*/ 1269507 w 1269507"/>
                  <a:gd name="connsiteY1" fmla="*/ 2188805 h 2188805"/>
                  <a:gd name="connsiteX2" fmla="*/ 0 w 1269507"/>
                  <a:gd name="connsiteY2" fmla="*/ 1629512 h 218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69507" h="2188805">
                    <a:moveTo>
                      <a:pt x="0" y="0"/>
                    </a:moveTo>
                    <a:lnTo>
                      <a:pt x="1269507" y="2188805"/>
                    </a:lnTo>
                    <a:lnTo>
                      <a:pt x="0" y="1629512"/>
                    </a:lnTo>
                    <a:close/>
                  </a:path>
                </a:pathLst>
              </a:custGeom>
              <a:solidFill>
                <a:srgbClr val="058D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25D39F2D-A99A-50CC-2CEA-95C0E07802BE}"/>
                  </a:ext>
                </a:extLst>
              </p:cNvPr>
              <p:cNvSpPr/>
              <p:nvPr/>
            </p:nvSpPr>
            <p:spPr>
              <a:xfrm rot="5400000" flipH="1">
                <a:off x="4419473" y="1673616"/>
                <a:ext cx="995755" cy="2152557"/>
              </a:xfrm>
              <a:custGeom>
                <a:avLst/>
                <a:gdLst>
                  <a:gd name="connsiteX0" fmla="*/ 0 w 1269507"/>
                  <a:gd name="connsiteY0" fmla="*/ 0 h 2188805"/>
                  <a:gd name="connsiteX1" fmla="*/ 1269507 w 1269507"/>
                  <a:gd name="connsiteY1" fmla="*/ 2188805 h 2188805"/>
                  <a:gd name="connsiteX2" fmla="*/ 0 w 1269507"/>
                  <a:gd name="connsiteY2" fmla="*/ 1629512 h 218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69507" h="2188805">
                    <a:moveTo>
                      <a:pt x="0" y="0"/>
                    </a:moveTo>
                    <a:lnTo>
                      <a:pt x="1269507" y="2188805"/>
                    </a:lnTo>
                    <a:lnTo>
                      <a:pt x="0" y="1629512"/>
                    </a:lnTo>
                    <a:close/>
                  </a:path>
                </a:pathLst>
              </a:custGeom>
              <a:solidFill>
                <a:srgbClr val="05A7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511C9C5-DCAE-030F-5A88-C8C14DC2B5CA}"/>
                </a:ext>
              </a:extLst>
            </p:cNvPr>
            <p:cNvGrpSpPr/>
            <p:nvPr/>
          </p:nvGrpSpPr>
          <p:grpSpPr>
            <a:xfrm rot="20858515">
              <a:off x="6026432" y="2287597"/>
              <a:ext cx="2394369" cy="2535581"/>
              <a:chOff x="6046538" y="1981357"/>
              <a:chExt cx="2394369" cy="2535581"/>
            </a:xfrm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2CCFB1BE-626D-8F09-6EEE-42353D7E8A03}"/>
                  </a:ext>
                </a:extLst>
              </p:cNvPr>
              <p:cNvSpPr/>
              <p:nvPr/>
            </p:nvSpPr>
            <p:spPr>
              <a:xfrm rot="15620204" flipV="1">
                <a:off x="6529624" y="1498271"/>
                <a:ext cx="1332657" cy="2298830"/>
              </a:xfrm>
              <a:custGeom>
                <a:avLst/>
                <a:gdLst>
                  <a:gd name="connsiteX0" fmla="*/ 0 w 1269507"/>
                  <a:gd name="connsiteY0" fmla="*/ 0 h 2188805"/>
                  <a:gd name="connsiteX1" fmla="*/ 1269507 w 1269507"/>
                  <a:gd name="connsiteY1" fmla="*/ 2188805 h 2188805"/>
                  <a:gd name="connsiteX2" fmla="*/ 0 w 1269507"/>
                  <a:gd name="connsiteY2" fmla="*/ 1629512 h 218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69507" h="2188805">
                    <a:moveTo>
                      <a:pt x="0" y="0"/>
                    </a:moveTo>
                    <a:lnTo>
                      <a:pt x="1269507" y="2188805"/>
                    </a:lnTo>
                    <a:lnTo>
                      <a:pt x="0" y="1629512"/>
                    </a:lnTo>
                    <a:close/>
                  </a:path>
                </a:pathLst>
              </a:custGeom>
              <a:gradFill>
                <a:gsLst>
                  <a:gs pos="10000">
                    <a:schemeClr val="tx1"/>
                  </a:gs>
                  <a:gs pos="82000">
                    <a:schemeClr val="tx1">
                      <a:alpha val="23000"/>
                    </a:schemeClr>
                  </a:gs>
                </a:gsLst>
                <a:lin ang="7200000" scaled="0"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40953172-D191-F422-B355-6461C4E418F9}"/>
                  </a:ext>
                </a:extLst>
              </p:cNvPr>
              <p:cNvSpPr/>
              <p:nvPr/>
            </p:nvSpPr>
            <p:spPr>
              <a:xfrm rot="5979796">
                <a:off x="6529624" y="2701195"/>
                <a:ext cx="1332657" cy="2298830"/>
              </a:xfrm>
              <a:custGeom>
                <a:avLst/>
                <a:gdLst>
                  <a:gd name="connsiteX0" fmla="*/ 0 w 1269507"/>
                  <a:gd name="connsiteY0" fmla="*/ 0 h 2188805"/>
                  <a:gd name="connsiteX1" fmla="*/ 1269507 w 1269507"/>
                  <a:gd name="connsiteY1" fmla="*/ 2188805 h 2188805"/>
                  <a:gd name="connsiteX2" fmla="*/ 0 w 1269507"/>
                  <a:gd name="connsiteY2" fmla="*/ 1629512 h 218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69507" h="2188805">
                    <a:moveTo>
                      <a:pt x="0" y="0"/>
                    </a:moveTo>
                    <a:lnTo>
                      <a:pt x="1269507" y="2188805"/>
                    </a:lnTo>
                    <a:lnTo>
                      <a:pt x="0" y="1629512"/>
                    </a:lnTo>
                    <a:close/>
                  </a:path>
                </a:pathLst>
              </a:custGeom>
              <a:gradFill>
                <a:gsLst>
                  <a:gs pos="10000">
                    <a:schemeClr val="tx1"/>
                  </a:gs>
                  <a:gs pos="82000">
                    <a:schemeClr val="tx1">
                      <a:alpha val="23000"/>
                    </a:schemeClr>
                  </a:gs>
                </a:gsLst>
                <a:lin ang="7200000" scaled="0"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DCB8245-E2E0-A681-BE78-6C2452AB4A5C}"/>
                  </a:ext>
                </a:extLst>
              </p:cNvPr>
              <p:cNvSpPr/>
              <p:nvPr/>
            </p:nvSpPr>
            <p:spPr>
              <a:xfrm rot="5400000">
                <a:off x="6866751" y="2669370"/>
                <a:ext cx="995755" cy="2152557"/>
              </a:xfrm>
              <a:custGeom>
                <a:avLst/>
                <a:gdLst>
                  <a:gd name="connsiteX0" fmla="*/ 0 w 1269507"/>
                  <a:gd name="connsiteY0" fmla="*/ 0 h 2188805"/>
                  <a:gd name="connsiteX1" fmla="*/ 1269507 w 1269507"/>
                  <a:gd name="connsiteY1" fmla="*/ 2188805 h 2188805"/>
                  <a:gd name="connsiteX2" fmla="*/ 0 w 1269507"/>
                  <a:gd name="connsiteY2" fmla="*/ 1629512 h 218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69507" h="2188805">
                    <a:moveTo>
                      <a:pt x="0" y="0"/>
                    </a:moveTo>
                    <a:lnTo>
                      <a:pt x="1269507" y="2188805"/>
                    </a:lnTo>
                    <a:lnTo>
                      <a:pt x="0" y="1629512"/>
                    </a:lnTo>
                    <a:close/>
                  </a:path>
                </a:pathLst>
              </a:custGeom>
              <a:solidFill>
                <a:srgbClr val="BE25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25BEBE3D-3AE0-97A4-D8AD-E17EA0920142}"/>
                  </a:ext>
                </a:extLst>
              </p:cNvPr>
              <p:cNvSpPr/>
              <p:nvPr/>
            </p:nvSpPr>
            <p:spPr>
              <a:xfrm rot="5400000" flipH="1">
                <a:off x="6866751" y="1673616"/>
                <a:ext cx="995755" cy="2152557"/>
              </a:xfrm>
              <a:custGeom>
                <a:avLst/>
                <a:gdLst>
                  <a:gd name="connsiteX0" fmla="*/ 0 w 1269507"/>
                  <a:gd name="connsiteY0" fmla="*/ 0 h 2188805"/>
                  <a:gd name="connsiteX1" fmla="*/ 1269507 w 1269507"/>
                  <a:gd name="connsiteY1" fmla="*/ 2188805 h 2188805"/>
                  <a:gd name="connsiteX2" fmla="*/ 0 w 1269507"/>
                  <a:gd name="connsiteY2" fmla="*/ 1629512 h 218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69507" h="2188805">
                    <a:moveTo>
                      <a:pt x="0" y="0"/>
                    </a:moveTo>
                    <a:lnTo>
                      <a:pt x="1269507" y="2188805"/>
                    </a:lnTo>
                    <a:lnTo>
                      <a:pt x="0" y="1629512"/>
                    </a:lnTo>
                    <a:close/>
                  </a:path>
                </a:pathLst>
              </a:custGeom>
              <a:solidFill>
                <a:srgbClr val="E0498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E5468AB-B340-DCF0-C606-CC60515962B0}"/>
                </a:ext>
              </a:extLst>
            </p:cNvPr>
            <p:cNvGrpSpPr/>
            <p:nvPr/>
          </p:nvGrpSpPr>
          <p:grpSpPr>
            <a:xfrm rot="19734989">
              <a:off x="8229053" y="1374731"/>
              <a:ext cx="2394369" cy="2535581"/>
              <a:chOff x="8493815" y="1981357"/>
              <a:chExt cx="2394369" cy="2535581"/>
            </a:xfrm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8F567654-5E98-43EF-8E03-503EA2125B79}"/>
                  </a:ext>
                </a:extLst>
              </p:cNvPr>
              <p:cNvSpPr/>
              <p:nvPr/>
            </p:nvSpPr>
            <p:spPr>
              <a:xfrm rot="15620204" flipV="1">
                <a:off x="8976901" y="1498271"/>
                <a:ext cx="1332657" cy="2298830"/>
              </a:xfrm>
              <a:custGeom>
                <a:avLst/>
                <a:gdLst>
                  <a:gd name="connsiteX0" fmla="*/ 0 w 1269507"/>
                  <a:gd name="connsiteY0" fmla="*/ 0 h 2188805"/>
                  <a:gd name="connsiteX1" fmla="*/ 1269507 w 1269507"/>
                  <a:gd name="connsiteY1" fmla="*/ 2188805 h 2188805"/>
                  <a:gd name="connsiteX2" fmla="*/ 0 w 1269507"/>
                  <a:gd name="connsiteY2" fmla="*/ 1629512 h 218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69507" h="2188805">
                    <a:moveTo>
                      <a:pt x="0" y="0"/>
                    </a:moveTo>
                    <a:lnTo>
                      <a:pt x="1269507" y="2188805"/>
                    </a:lnTo>
                    <a:lnTo>
                      <a:pt x="0" y="1629512"/>
                    </a:lnTo>
                    <a:close/>
                  </a:path>
                </a:pathLst>
              </a:custGeom>
              <a:gradFill>
                <a:gsLst>
                  <a:gs pos="10000">
                    <a:schemeClr val="tx1"/>
                  </a:gs>
                  <a:gs pos="82000">
                    <a:schemeClr val="tx1">
                      <a:alpha val="23000"/>
                    </a:schemeClr>
                  </a:gs>
                </a:gsLst>
                <a:lin ang="7200000" scaled="0"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A68434FD-D230-DC6E-7A1D-07875C0F4854}"/>
                  </a:ext>
                </a:extLst>
              </p:cNvPr>
              <p:cNvSpPr/>
              <p:nvPr/>
            </p:nvSpPr>
            <p:spPr>
              <a:xfrm rot="5979796">
                <a:off x="8976901" y="2701195"/>
                <a:ext cx="1332657" cy="2298830"/>
              </a:xfrm>
              <a:custGeom>
                <a:avLst/>
                <a:gdLst>
                  <a:gd name="connsiteX0" fmla="*/ 0 w 1269507"/>
                  <a:gd name="connsiteY0" fmla="*/ 0 h 2188805"/>
                  <a:gd name="connsiteX1" fmla="*/ 1269507 w 1269507"/>
                  <a:gd name="connsiteY1" fmla="*/ 2188805 h 2188805"/>
                  <a:gd name="connsiteX2" fmla="*/ 0 w 1269507"/>
                  <a:gd name="connsiteY2" fmla="*/ 1629512 h 218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69507" h="2188805">
                    <a:moveTo>
                      <a:pt x="0" y="0"/>
                    </a:moveTo>
                    <a:lnTo>
                      <a:pt x="1269507" y="2188805"/>
                    </a:lnTo>
                    <a:lnTo>
                      <a:pt x="0" y="1629512"/>
                    </a:lnTo>
                    <a:close/>
                  </a:path>
                </a:pathLst>
              </a:custGeom>
              <a:gradFill>
                <a:gsLst>
                  <a:gs pos="10000">
                    <a:schemeClr val="tx1"/>
                  </a:gs>
                  <a:gs pos="82000">
                    <a:schemeClr val="tx1">
                      <a:alpha val="23000"/>
                    </a:schemeClr>
                  </a:gs>
                </a:gsLst>
                <a:lin ang="7200000" scaled="0"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6205362C-B845-E75A-6163-A1DFCED28ECE}"/>
                  </a:ext>
                </a:extLst>
              </p:cNvPr>
              <p:cNvSpPr/>
              <p:nvPr/>
            </p:nvSpPr>
            <p:spPr>
              <a:xfrm rot="5400000">
                <a:off x="9314028" y="2669370"/>
                <a:ext cx="995755" cy="2152557"/>
              </a:xfrm>
              <a:custGeom>
                <a:avLst/>
                <a:gdLst>
                  <a:gd name="connsiteX0" fmla="*/ 0 w 1269507"/>
                  <a:gd name="connsiteY0" fmla="*/ 0 h 2188805"/>
                  <a:gd name="connsiteX1" fmla="*/ 1269507 w 1269507"/>
                  <a:gd name="connsiteY1" fmla="*/ 2188805 h 2188805"/>
                  <a:gd name="connsiteX2" fmla="*/ 0 w 1269507"/>
                  <a:gd name="connsiteY2" fmla="*/ 1629512 h 218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69507" h="2188805">
                    <a:moveTo>
                      <a:pt x="0" y="0"/>
                    </a:moveTo>
                    <a:lnTo>
                      <a:pt x="1269507" y="2188805"/>
                    </a:lnTo>
                    <a:lnTo>
                      <a:pt x="0" y="1629512"/>
                    </a:lnTo>
                    <a:close/>
                  </a:path>
                </a:pathLst>
              </a:custGeom>
              <a:solidFill>
                <a:srgbClr val="6DA14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D6910C7E-4297-6E09-08C5-0CB8B51618FD}"/>
                  </a:ext>
                </a:extLst>
              </p:cNvPr>
              <p:cNvSpPr/>
              <p:nvPr/>
            </p:nvSpPr>
            <p:spPr>
              <a:xfrm rot="5400000" flipH="1">
                <a:off x="9314028" y="1673616"/>
                <a:ext cx="995755" cy="2152557"/>
              </a:xfrm>
              <a:custGeom>
                <a:avLst/>
                <a:gdLst>
                  <a:gd name="connsiteX0" fmla="*/ 0 w 1269507"/>
                  <a:gd name="connsiteY0" fmla="*/ 0 h 2188805"/>
                  <a:gd name="connsiteX1" fmla="*/ 1269507 w 1269507"/>
                  <a:gd name="connsiteY1" fmla="*/ 2188805 h 2188805"/>
                  <a:gd name="connsiteX2" fmla="*/ 0 w 1269507"/>
                  <a:gd name="connsiteY2" fmla="*/ 1629512 h 218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69507" h="2188805">
                    <a:moveTo>
                      <a:pt x="0" y="0"/>
                    </a:moveTo>
                    <a:lnTo>
                      <a:pt x="1269507" y="2188805"/>
                    </a:lnTo>
                    <a:lnTo>
                      <a:pt x="0" y="1629512"/>
                    </a:lnTo>
                    <a:close/>
                  </a:path>
                </a:pathLst>
              </a:custGeom>
              <a:solidFill>
                <a:srgbClr val="94D1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3" name="Rectangle 13">
            <a:extLst>
              <a:ext uri="{FF2B5EF4-FFF2-40B4-BE49-F238E27FC236}">
                <a16:creationId xmlns:a16="http://schemas.microsoft.com/office/drawing/2014/main" id="{4F693774-21A6-1F69-EBA8-693AB4F33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5" y="3856005"/>
            <a:ext cx="297938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Indian classical music, through its intricate ragas, has been used for therapeutic purposes to alleviate stress, anxiety, and depression.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The rhythmic cycles and meditative tones enhance mental well-being and create a calming effect.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55" name="Rectangle 14">
            <a:extLst>
              <a:ext uri="{FF2B5EF4-FFF2-40B4-BE49-F238E27FC236}">
                <a16:creationId xmlns:a16="http://schemas.microsoft.com/office/drawing/2014/main" id="{380C322F-5E2A-9FD2-3929-DB74DBD30D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142" y="4648988"/>
            <a:ext cx="371081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1" i="0" u="none" strike="noStrike" cap="none" normalizeH="0" baseline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Indian dance forms require rigorous practice, which enhances physical fitness, flexibility, and endurance.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Movements like leaps, bends, and intricate footwork strengthen muscles and improve posture. </a:t>
            </a:r>
          </a:p>
        </p:txBody>
      </p:sp>
      <p:sp>
        <p:nvSpPr>
          <p:cNvPr id="56" name="Rectangle 15">
            <a:extLst>
              <a:ext uri="{FF2B5EF4-FFF2-40B4-BE49-F238E27FC236}">
                <a16:creationId xmlns:a16="http://schemas.microsoft.com/office/drawing/2014/main" id="{63334172-2378-B526-7013-E44657E52C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0267" y="4446642"/>
            <a:ext cx="4174364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Both music and dance in India are closely tied to spirituality, with performances often being offerings to deities.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Practices like Bhajans (devotional songs) and temple dances aim to elevate spiritual awareness. </a:t>
            </a:r>
          </a:p>
        </p:txBody>
      </p:sp>
    </p:spTree>
    <p:extLst>
      <p:ext uri="{BB962C8B-B14F-4D97-AF65-F5344CB8AC3E}">
        <p14:creationId xmlns:p14="http://schemas.microsoft.com/office/powerpoint/2010/main" val="8239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25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250"/>
                            </p:stCondLst>
                            <p:childTnLst>
                              <p:par>
                                <p:cTn id="4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8" grpId="0"/>
      <p:bldP spid="53" grpId="0"/>
      <p:bldP spid="55" grpId="0"/>
      <p:bldP spid="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2300FED-B71A-A15A-A5DC-16281D8F8D4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35000"/>
            </a:blip>
            <a:srcRect/>
            <a:tile tx="0" ty="0" sx="100000" sy="100000" flip="none" algn="tl"/>
          </a:blipFill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EF4FE46-24F0-4F9E-878D-EA10179068E3}"/>
              </a:ext>
            </a:extLst>
          </p:cNvPr>
          <p:cNvSpPr/>
          <p:nvPr/>
        </p:nvSpPr>
        <p:spPr>
          <a:xfrm>
            <a:off x="1519859" y="1600200"/>
            <a:ext cx="3657600" cy="3657600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ircle: Hollow 6">
            <a:extLst>
              <a:ext uri="{FF2B5EF4-FFF2-40B4-BE49-F238E27FC236}">
                <a16:creationId xmlns:a16="http://schemas.microsoft.com/office/drawing/2014/main" id="{499FC8D8-16E8-42AC-8C28-E0F852FDAB2E}"/>
              </a:ext>
            </a:extLst>
          </p:cNvPr>
          <p:cNvSpPr/>
          <p:nvPr/>
        </p:nvSpPr>
        <p:spPr>
          <a:xfrm>
            <a:off x="1717813" y="1828800"/>
            <a:ext cx="3200400" cy="3200400"/>
          </a:xfrm>
          <a:prstGeom prst="donut">
            <a:avLst>
              <a:gd name="adj" fmla="val 10987"/>
            </a:avLst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EC50A3-6392-4868-8DA7-50B3B4EE92E8}"/>
              </a:ext>
            </a:extLst>
          </p:cNvPr>
          <p:cNvSpPr txBox="1"/>
          <p:nvPr/>
        </p:nvSpPr>
        <p:spPr>
          <a:xfrm>
            <a:off x="2075338" y="2734286"/>
            <a:ext cx="25895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B343"/>
                </a:solidFill>
                <a:latin typeface="Impact" panose="020B0806030902050204" pitchFamily="34" charset="0"/>
              </a:rPr>
              <a:t>PRESENT DAY GLOBAL RELEVANCE</a:t>
            </a:r>
            <a:endParaRPr lang="en-US" sz="2800" dirty="0">
              <a:solidFill>
                <a:srgbClr val="E6E6E6"/>
              </a:solidFill>
              <a:latin typeface="Impact" panose="020B080603090205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1474A96-0E48-45CD-9C91-0698218D5354}"/>
              </a:ext>
            </a:extLst>
          </p:cNvPr>
          <p:cNvGrpSpPr/>
          <p:nvPr/>
        </p:nvGrpSpPr>
        <p:grpSpPr>
          <a:xfrm>
            <a:off x="5213176" y="1686822"/>
            <a:ext cx="742071" cy="742071"/>
            <a:chOff x="5213176" y="1686822"/>
            <a:chExt cx="742071" cy="74207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4CEC3FD-3CA2-4999-B32F-FFBFDF46174A}"/>
                </a:ext>
              </a:extLst>
            </p:cNvPr>
            <p:cNvSpPr/>
            <p:nvPr/>
          </p:nvSpPr>
          <p:spPr>
            <a:xfrm>
              <a:off x="5213176" y="1686822"/>
              <a:ext cx="742071" cy="742071"/>
            </a:xfrm>
            <a:prstGeom prst="ellipse">
              <a:avLst/>
            </a:prstGeom>
            <a:solidFill>
              <a:srgbClr val="CC00CC"/>
            </a:solidFill>
            <a:ln>
              <a:noFill/>
            </a:ln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2" name="Graphic 21" descr="User network">
              <a:extLst>
                <a:ext uri="{FF2B5EF4-FFF2-40B4-BE49-F238E27FC236}">
                  <a16:creationId xmlns:a16="http://schemas.microsoft.com/office/drawing/2014/main" id="{892D4E10-7D90-4063-B3AD-DECDC7AC0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375413" y="1829257"/>
              <a:ext cx="457200" cy="457200"/>
            </a:xfrm>
            <a:prstGeom prst="rect">
              <a:avLst/>
            </a:prstGeom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6616B64-E94D-48EF-8B26-F5F074BEE370}"/>
              </a:ext>
            </a:extLst>
          </p:cNvPr>
          <p:cNvGrpSpPr/>
          <p:nvPr/>
        </p:nvGrpSpPr>
        <p:grpSpPr>
          <a:xfrm>
            <a:off x="4236624" y="858296"/>
            <a:ext cx="742071" cy="742071"/>
            <a:chOff x="4236624" y="858296"/>
            <a:chExt cx="742071" cy="74207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AEF7AA1-0DEA-4478-89D5-AEE0A537C7B2}"/>
                </a:ext>
              </a:extLst>
            </p:cNvPr>
            <p:cNvSpPr/>
            <p:nvPr/>
          </p:nvSpPr>
          <p:spPr>
            <a:xfrm>
              <a:off x="4236624" y="858296"/>
              <a:ext cx="742071" cy="742071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Graphic 23" descr="Business Growth">
              <a:extLst>
                <a:ext uri="{FF2B5EF4-FFF2-40B4-BE49-F238E27FC236}">
                  <a16:creationId xmlns:a16="http://schemas.microsoft.com/office/drawing/2014/main" id="{31F69C6B-4E94-4A96-83AF-F19AC2BC3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443373" y="1012970"/>
              <a:ext cx="457200" cy="457200"/>
            </a:xfrm>
            <a:prstGeom prst="rect">
              <a:avLst/>
            </a:prstGeom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6521069-C993-4808-88F5-01C24B56811A}"/>
              </a:ext>
            </a:extLst>
          </p:cNvPr>
          <p:cNvGrpSpPr/>
          <p:nvPr/>
        </p:nvGrpSpPr>
        <p:grpSpPr>
          <a:xfrm>
            <a:off x="5563110" y="3057964"/>
            <a:ext cx="742071" cy="742071"/>
            <a:chOff x="5563110" y="3057964"/>
            <a:chExt cx="742071" cy="742071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A43284E-6F04-4D58-B238-CC668A1601BB}"/>
                </a:ext>
              </a:extLst>
            </p:cNvPr>
            <p:cNvSpPr/>
            <p:nvPr/>
          </p:nvSpPr>
          <p:spPr>
            <a:xfrm>
              <a:off x="5563110" y="3057964"/>
              <a:ext cx="742071" cy="742071"/>
            </a:xfrm>
            <a:prstGeom prst="ellipse">
              <a:avLst/>
            </a:prstGeom>
            <a:solidFill>
              <a:srgbClr val="00CC99"/>
            </a:solidFill>
            <a:ln>
              <a:noFill/>
            </a:ln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6" name="Graphic 25" descr="Presentation with media">
              <a:extLst>
                <a:ext uri="{FF2B5EF4-FFF2-40B4-BE49-F238E27FC236}">
                  <a16:creationId xmlns:a16="http://schemas.microsoft.com/office/drawing/2014/main" id="{DF828DDC-36B9-414A-8869-15A18AF82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697869" y="3202631"/>
              <a:ext cx="457200" cy="457200"/>
            </a:xfrm>
            <a:prstGeom prst="rect">
              <a:avLst/>
            </a:prstGeom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85DAE3F-90E1-4B19-A8D1-490FFFF25351}"/>
              </a:ext>
            </a:extLst>
          </p:cNvPr>
          <p:cNvGrpSpPr/>
          <p:nvPr/>
        </p:nvGrpSpPr>
        <p:grpSpPr>
          <a:xfrm>
            <a:off x="4236625" y="5115364"/>
            <a:ext cx="742071" cy="742071"/>
            <a:chOff x="4236625" y="5115364"/>
            <a:chExt cx="742071" cy="742071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26E5049-F6AF-4B1C-B039-54C7F40B7978}"/>
                </a:ext>
              </a:extLst>
            </p:cNvPr>
            <p:cNvSpPr/>
            <p:nvPr/>
          </p:nvSpPr>
          <p:spPr>
            <a:xfrm>
              <a:off x="4236625" y="5115364"/>
              <a:ext cx="742071" cy="742071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8" name="Graphic 27" descr="Trophy">
              <a:extLst>
                <a:ext uri="{FF2B5EF4-FFF2-40B4-BE49-F238E27FC236}">
                  <a16:creationId xmlns:a16="http://schemas.microsoft.com/office/drawing/2014/main" id="{F7F212A8-F006-4EC1-BC66-C32D728E5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383961" y="5255178"/>
              <a:ext cx="457200" cy="457200"/>
            </a:xfrm>
            <a:prstGeom prst="rect">
              <a:avLst/>
            </a:prstGeom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ACF4464-ED40-4559-B336-56AC175984E0}"/>
              </a:ext>
            </a:extLst>
          </p:cNvPr>
          <p:cNvGrpSpPr/>
          <p:nvPr/>
        </p:nvGrpSpPr>
        <p:grpSpPr>
          <a:xfrm>
            <a:off x="5129994" y="4282696"/>
            <a:ext cx="742071" cy="742071"/>
            <a:chOff x="5129994" y="4282696"/>
            <a:chExt cx="742071" cy="742071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77CE203-9F0D-4E5B-B6B9-4B26B4A82063}"/>
                </a:ext>
              </a:extLst>
            </p:cNvPr>
            <p:cNvSpPr/>
            <p:nvPr/>
          </p:nvSpPr>
          <p:spPr>
            <a:xfrm>
              <a:off x="5129994" y="4282696"/>
              <a:ext cx="742071" cy="742071"/>
            </a:xfrm>
            <a:prstGeom prst="ellipse">
              <a:avLst/>
            </a:prstGeom>
            <a:solidFill>
              <a:srgbClr val="0099CC"/>
            </a:solidFill>
            <a:ln>
              <a:noFill/>
            </a:ln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Graphic 29" descr="Medal">
              <a:extLst>
                <a:ext uri="{FF2B5EF4-FFF2-40B4-BE49-F238E27FC236}">
                  <a16:creationId xmlns:a16="http://schemas.microsoft.com/office/drawing/2014/main" id="{6A742891-3815-4E1E-972C-68A29FC62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289931" y="4425131"/>
              <a:ext cx="457200" cy="457200"/>
            </a:xfrm>
            <a:prstGeom prst="rect">
              <a:avLst/>
            </a:prstGeom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1" name="Rectangle: Top Corners Rounded 30">
            <a:extLst>
              <a:ext uri="{FF2B5EF4-FFF2-40B4-BE49-F238E27FC236}">
                <a16:creationId xmlns:a16="http://schemas.microsoft.com/office/drawing/2014/main" id="{47613275-7462-4FB5-8B72-38A76921F51A}"/>
              </a:ext>
            </a:extLst>
          </p:cNvPr>
          <p:cNvSpPr/>
          <p:nvPr/>
        </p:nvSpPr>
        <p:spPr>
          <a:xfrm rot="16200000">
            <a:off x="6564648" y="847862"/>
            <a:ext cx="6077247" cy="5177457"/>
          </a:xfrm>
          <a:prstGeom prst="round2SameRect">
            <a:avLst>
              <a:gd name="adj1" fmla="val 4080"/>
              <a:gd name="adj2" fmla="val 0"/>
            </a:avLst>
          </a:prstGeom>
          <a:noFill/>
          <a:ln>
            <a:noFill/>
          </a:ln>
          <a:effectLst>
            <a:outerShdw blurRad="203200" dist="889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FC3AA5B-9719-4127-998D-173444299584}"/>
              </a:ext>
            </a:extLst>
          </p:cNvPr>
          <p:cNvGrpSpPr/>
          <p:nvPr/>
        </p:nvGrpSpPr>
        <p:grpSpPr>
          <a:xfrm>
            <a:off x="7710910" y="161049"/>
            <a:ext cx="4079631" cy="1336684"/>
            <a:chOff x="7710910" y="227309"/>
            <a:chExt cx="4079631" cy="1336684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5792448-1F1F-4101-8C4C-F2F2CC1AE509}"/>
                </a:ext>
              </a:extLst>
            </p:cNvPr>
            <p:cNvSpPr txBox="1"/>
            <p:nvPr/>
          </p:nvSpPr>
          <p:spPr>
            <a:xfrm>
              <a:off x="7710911" y="227309"/>
              <a:ext cx="32215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CULTURAL DIPLOMACY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D643E86-C33C-45D1-82EE-C948C3B792D7}"/>
                </a:ext>
              </a:extLst>
            </p:cNvPr>
            <p:cNvSpPr txBox="1"/>
            <p:nvPr/>
          </p:nvSpPr>
          <p:spPr>
            <a:xfrm>
              <a:off x="7710910" y="609886"/>
              <a:ext cx="407963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</a:rPr>
                <a:t>Performances by maestros like </a:t>
              </a:r>
              <a:r>
                <a:rPr lang="en-US" sz="1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</a:rPr>
                <a:t>Pandit</a:t>
              </a:r>
              <a:r>
                <a:rPr lang="en-US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</a:rPr>
                <a:t> Ravi Shankar and dancers like </a:t>
              </a:r>
            </a:p>
            <a:p>
              <a:r>
                <a:rPr lang="en-US" sz="1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</a:rPr>
                <a:t>Mallika</a:t>
              </a:r>
              <a:r>
                <a:rPr lang="en-US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</a:rPr>
                <a:t> Sarabhai have showcased India’s Heritage on global scale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8AE6163-ADC7-4764-84D8-D82FFA8786FC}"/>
                </a:ext>
              </a:extLst>
            </p:cNvPr>
            <p:cNvCxnSpPr/>
            <p:nvPr/>
          </p:nvCxnSpPr>
          <p:spPr>
            <a:xfrm>
              <a:off x="7710911" y="1481893"/>
              <a:ext cx="3756074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26F8281-5952-49DE-A7FB-4E3C1E821622}"/>
              </a:ext>
            </a:extLst>
          </p:cNvPr>
          <p:cNvGrpSpPr/>
          <p:nvPr/>
        </p:nvGrpSpPr>
        <p:grpSpPr>
          <a:xfrm>
            <a:off x="7629534" y="1419869"/>
            <a:ext cx="4399180" cy="1350099"/>
            <a:chOff x="7629534" y="274255"/>
            <a:chExt cx="4399180" cy="1350099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7C0E855-0EAF-429A-AB66-864371A3DA0B}"/>
                </a:ext>
              </a:extLst>
            </p:cNvPr>
            <p:cNvSpPr txBox="1"/>
            <p:nvPr/>
          </p:nvSpPr>
          <p:spPr>
            <a:xfrm>
              <a:off x="7629534" y="274255"/>
              <a:ext cx="42423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CC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FUSION WITH GLOBAL MUSIC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504D174-1B2F-47B8-ACBC-E87C0E55E1C5}"/>
                </a:ext>
              </a:extLst>
            </p:cNvPr>
            <p:cNvSpPr txBox="1"/>
            <p:nvPr/>
          </p:nvSpPr>
          <p:spPr>
            <a:xfrm>
              <a:off x="7629534" y="608691"/>
              <a:ext cx="439918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</a:rPr>
                <a:t>Collaboration with Western genres has created appreciation for Indian </a:t>
              </a:r>
              <a:r>
                <a:rPr lang="en-US" sz="1500" b="1" dirty="0" err="1"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</a:rPr>
                <a:t>rythms</a:t>
              </a:r>
              <a:r>
                <a:rPr lang="en-US" sz="1500" b="1" dirty="0"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</a:rPr>
                <a:t>. Incorporation of instruments like Sitar and </a:t>
              </a:r>
              <a:r>
                <a:rPr lang="en-US" sz="1500" b="1" dirty="0" err="1"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</a:rPr>
                <a:t>Tabla</a:t>
              </a:r>
              <a:r>
                <a:rPr lang="en-US" sz="1500" b="1" dirty="0"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</a:rPr>
                <a:t> in global music.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00ED0B3-C8D5-4A48-B458-839E79B9C4E7}"/>
                </a:ext>
              </a:extLst>
            </p:cNvPr>
            <p:cNvCxnSpPr/>
            <p:nvPr/>
          </p:nvCxnSpPr>
          <p:spPr>
            <a:xfrm>
              <a:off x="7710911" y="1481893"/>
              <a:ext cx="3756074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FF627FA-93A2-4594-B2FD-EEFF9ECB7BC5}"/>
              </a:ext>
            </a:extLst>
          </p:cNvPr>
          <p:cNvGrpSpPr/>
          <p:nvPr/>
        </p:nvGrpSpPr>
        <p:grpSpPr>
          <a:xfrm>
            <a:off x="7629534" y="2672414"/>
            <a:ext cx="4897258" cy="1287594"/>
            <a:chOff x="7629534" y="314926"/>
            <a:chExt cx="4897258" cy="1287594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488E4FF-904B-4192-9814-1D5CEB21E033}"/>
                </a:ext>
              </a:extLst>
            </p:cNvPr>
            <p:cNvSpPr txBox="1"/>
            <p:nvPr/>
          </p:nvSpPr>
          <p:spPr>
            <a:xfrm>
              <a:off x="7629534" y="314926"/>
              <a:ext cx="48972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CC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</a:rPr>
                <a:t>INTERNATIONAL DANCE FESTIVALS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F46D48C-577C-4DCC-ABD1-ECAE76B45B1B}"/>
                </a:ext>
              </a:extLst>
            </p:cNvPr>
            <p:cNvSpPr txBox="1"/>
            <p:nvPr/>
          </p:nvSpPr>
          <p:spPr>
            <a:xfrm>
              <a:off x="7629534" y="586857"/>
              <a:ext cx="407963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</a:rPr>
                <a:t>Events like </a:t>
              </a:r>
              <a:r>
                <a:rPr lang="en-US" sz="15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</a:rPr>
                <a:t>Natya</a:t>
              </a:r>
              <a:r>
                <a:rPr lang="en-US" sz="15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</a:rPr>
                <a:t> Kala Conference and Indian cultural weeks held in countries like USA UK, and Japan  to attract </a:t>
              </a:r>
              <a:r>
                <a:rPr lang="en-US" sz="15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</a:rPr>
                <a:t>indian</a:t>
              </a:r>
              <a:r>
                <a:rPr lang="en-US" sz="15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</a:rPr>
                <a:t> dance forms</a:t>
              </a:r>
              <a:r>
                <a:rPr 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</a:rPr>
                <a:t>. 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8E49814A-0408-4EF8-976F-B553D420097A}"/>
                </a:ext>
              </a:extLst>
            </p:cNvPr>
            <p:cNvCxnSpPr/>
            <p:nvPr/>
          </p:nvCxnSpPr>
          <p:spPr>
            <a:xfrm>
              <a:off x="7710911" y="1481893"/>
              <a:ext cx="3756074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57195D6-5B4B-41DD-82C8-75323681E661}"/>
              </a:ext>
            </a:extLst>
          </p:cNvPr>
          <p:cNvGrpSpPr/>
          <p:nvPr/>
        </p:nvGrpSpPr>
        <p:grpSpPr>
          <a:xfrm>
            <a:off x="7690430" y="3942372"/>
            <a:ext cx="4338284" cy="1389755"/>
            <a:chOff x="7690430" y="373010"/>
            <a:chExt cx="4338284" cy="1389755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045F73B-C64E-4C23-8404-AD2E8ED1CE60}"/>
                </a:ext>
              </a:extLst>
            </p:cNvPr>
            <p:cNvSpPr txBox="1"/>
            <p:nvPr/>
          </p:nvSpPr>
          <p:spPr>
            <a:xfrm>
              <a:off x="7710911" y="373010"/>
              <a:ext cx="32215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99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EDUCATIONAL OUTREACH 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AC63798-6E73-4A69-A064-FAB674E2E3B2}"/>
                </a:ext>
              </a:extLst>
            </p:cNvPr>
            <p:cNvSpPr txBox="1"/>
            <p:nvPr/>
          </p:nvSpPr>
          <p:spPr>
            <a:xfrm>
              <a:off x="7690430" y="685547"/>
              <a:ext cx="433828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</a:rPr>
                <a:t>Universities and academies across the world include Indian music and dance in curriculum (example: University of California).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A051779-FE41-4FE6-B117-E74DDF52D15A}"/>
                </a:ext>
              </a:extLst>
            </p:cNvPr>
            <p:cNvCxnSpPr/>
            <p:nvPr/>
          </p:nvCxnSpPr>
          <p:spPr>
            <a:xfrm>
              <a:off x="7710911" y="1481893"/>
              <a:ext cx="3756074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843A226-76C8-4BB8-B830-DA9F7BEEC71E}"/>
              </a:ext>
            </a:extLst>
          </p:cNvPr>
          <p:cNvGrpSpPr/>
          <p:nvPr/>
        </p:nvGrpSpPr>
        <p:grpSpPr>
          <a:xfrm>
            <a:off x="7690430" y="5299922"/>
            <a:ext cx="4100112" cy="1244236"/>
            <a:chOff x="7690430" y="518685"/>
            <a:chExt cx="4100112" cy="1244236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E74AF66-1BE4-4718-A231-130ADFCC73E2}"/>
                </a:ext>
              </a:extLst>
            </p:cNvPr>
            <p:cNvSpPr txBox="1"/>
            <p:nvPr/>
          </p:nvSpPr>
          <p:spPr>
            <a:xfrm>
              <a:off x="7690430" y="518685"/>
              <a:ext cx="32215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33CC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BOLLYWOOD’S INFLUENCE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354DA37-21A2-4976-B2CA-3F8625FFF1AE}"/>
                </a:ext>
              </a:extLst>
            </p:cNvPr>
            <p:cNvSpPr txBox="1"/>
            <p:nvPr/>
          </p:nvSpPr>
          <p:spPr>
            <a:xfrm>
              <a:off x="7710911" y="808814"/>
              <a:ext cx="407963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</a:rPr>
                <a:t>Dance moves like </a:t>
              </a:r>
              <a:r>
                <a:rPr lang="en-US" sz="1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</a:rPr>
                <a:t>Kathak</a:t>
              </a:r>
              <a:r>
                <a:rPr lang="en-US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</a:rPr>
                <a:t> are inspired choreography have gained recognition in pop culture blending tradition with contemporary elements.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9D1362C-3DEF-465A-B100-5259D816C85B}"/>
              </a:ext>
            </a:extLst>
          </p:cNvPr>
          <p:cNvGrpSpPr/>
          <p:nvPr/>
        </p:nvGrpSpPr>
        <p:grpSpPr>
          <a:xfrm>
            <a:off x="3178277" y="1828800"/>
            <a:ext cx="1739936" cy="3195967"/>
            <a:chOff x="3178277" y="1828800"/>
            <a:chExt cx="1739936" cy="3195967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8FE8DEC-4922-4960-9DA3-44567B5AA51A}"/>
                </a:ext>
              </a:extLst>
            </p:cNvPr>
            <p:cNvSpPr/>
            <p:nvPr/>
          </p:nvSpPr>
          <p:spPr>
            <a:xfrm>
              <a:off x="3405809" y="1833233"/>
              <a:ext cx="1512404" cy="3191534"/>
            </a:xfrm>
            <a:custGeom>
              <a:avLst/>
              <a:gdLst>
                <a:gd name="connsiteX0" fmla="*/ 0 w 1512404"/>
                <a:gd name="connsiteY0" fmla="*/ 0 h 3191534"/>
                <a:gd name="connsiteX1" fmla="*/ 75815 w 1512404"/>
                <a:gd name="connsiteY1" fmla="*/ 3829 h 3191534"/>
                <a:gd name="connsiteX2" fmla="*/ 1512404 w 1512404"/>
                <a:gd name="connsiteY2" fmla="*/ 1595767 h 3191534"/>
                <a:gd name="connsiteX3" fmla="*/ 75815 w 1512404"/>
                <a:gd name="connsiteY3" fmla="*/ 3187706 h 3191534"/>
                <a:gd name="connsiteX4" fmla="*/ 0 w 1512404"/>
                <a:gd name="connsiteY4" fmla="*/ 3191534 h 3191534"/>
                <a:gd name="connsiteX5" fmla="*/ 0 w 1512404"/>
                <a:gd name="connsiteY5" fmla="*/ 2839906 h 3191534"/>
                <a:gd name="connsiteX6" fmla="*/ 39863 w 1512404"/>
                <a:gd name="connsiteY6" fmla="*/ 2837893 h 3191534"/>
                <a:gd name="connsiteX7" fmla="*/ 1160776 w 1512404"/>
                <a:gd name="connsiteY7" fmla="*/ 1595767 h 3191534"/>
                <a:gd name="connsiteX8" fmla="*/ 39863 w 1512404"/>
                <a:gd name="connsiteY8" fmla="*/ 353641 h 3191534"/>
                <a:gd name="connsiteX9" fmla="*/ 0 w 1512404"/>
                <a:gd name="connsiteY9" fmla="*/ 351629 h 3191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12404" h="3191534">
                  <a:moveTo>
                    <a:pt x="0" y="0"/>
                  </a:moveTo>
                  <a:lnTo>
                    <a:pt x="75815" y="3829"/>
                  </a:lnTo>
                  <a:cubicBezTo>
                    <a:pt x="882726" y="85775"/>
                    <a:pt x="1512404" y="767237"/>
                    <a:pt x="1512404" y="1595767"/>
                  </a:cubicBezTo>
                  <a:cubicBezTo>
                    <a:pt x="1512404" y="2424298"/>
                    <a:pt x="882726" y="3105759"/>
                    <a:pt x="75815" y="3187706"/>
                  </a:cubicBezTo>
                  <a:lnTo>
                    <a:pt x="0" y="3191534"/>
                  </a:lnTo>
                  <a:lnTo>
                    <a:pt x="0" y="2839906"/>
                  </a:lnTo>
                  <a:lnTo>
                    <a:pt x="39863" y="2837893"/>
                  </a:lnTo>
                  <a:cubicBezTo>
                    <a:pt x="669463" y="2773954"/>
                    <a:pt x="1160776" y="2242236"/>
                    <a:pt x="1160776" y="1595767"/>
                  </a:cubicBezTo>
                  <a:cubicBezTo>
                    <a:pt x="1160776" y="949298"/>
                    <a:pt x="669463" y="417581"/>
                    <a:pt x="39863" y="353641"/>
                  </a:cubicBezTo>
                  <a:lnTo>
                    <a:pt x="0" y="351629"/>
                  </a:lnTo>
                  <a:close/>
                </a:path>
              </a:pathLst>
            </a:custGeom>
            <a:gradFill>
              <a:gsLst>
                <a:gs pos="0">
                  <a:srgbClr val="FFB343"/>
                </a:gs>
                <a:gs pos="47000">
                  <a:srgbClr val="FE9031"/>
                </a:gs>
                <a:gs pos="97000">
                  <a:srgbClr val="FB4C3B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51134C0-857E-48FC-B0C7-FAB0B29218F5}"/>
                </a:ext>
              </a:extLst>
            </p:cNvPr>
            <p:cNvSpPr/>
            <p:nvPr/>
          </p:nvSpPr>
          <p:spPr>
            <a:xfrm>
              <a:off x="3178277" y="4667865"/>
              <a:ext cx="407841" cy="356902"/>
            </a:xfrm>
            <a:prstGeom prst="ellipse">
              <a:avLst/>
            </a:prstGeom>
            <a:solidFill>
              <a:srgbClr val="FB53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882E9A2B-0BB1-418A-8390-C191C805C985}"/>
                </a:ext>
              </a:extLst>
            </p:cNvPr>
            <p:cNvSpPr/>
            <p:nvPr/>
          </p:nvSpPr>
          <p:spPr>
            <a:xfrm>
              <a:off x="3221623" y="1828800"/>
              <a:ext cx="407841" cy="356902"/>
            </a:xfrm>
            <a:prstGeom prst="ellipse">
              <a:avLst/>
            </a:prstGeom>
            <a:solidFill>
              <a:srgbClr val="FFB1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1938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1260</Words>
  <Application>Microsoft Office PowerPoint</Application>
  <PresentationFormat>Widescreen</PresentationFormat>
  <Paragraphs>199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4" baseType="lpstr">
      <vt:lpstr>Adobe Gothic Std B</vt:lpstr>
      <vt:lpstr>Arial</vt:lpstr>
      <vt:lpstr>Broadway</vt:lpstr>
      <vt:lpstr>Calibri</vt:lpstr>
      <vt:lpstr>Calibri Light</vt:lpstr>
      <vt:lpstr>Californian FB</vt:lpstr>
      <vt:lpstr>Cascadia Code</vt:lpstr>
      <vt:lpstr>Century Gothic</vt:lpstr>
      <vt:lpstr>Elephant</vt:lpstr>
      <vt:lpstr>Felix Titling</vt:lpstr>
      <vt:lpstr>High Tower Text</vt:lpstr>
      <vt:lpstr>Impact</vt:lpstr>
      <vt:lpstr>Ink Free</vt:lpstr>
      <vt:lpstr>Lucida Calligraphy</vt:lpstr>
      <vt:lpstr>Lucida Fax</vt:lpstr>
      <vt:lpstr>Maiandra GD</vt:lpstr>
      <vt:lpstr>Roboto</vt:lpstr>
      <vt:lpstr>Sitka Small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Mitesh Ved</dc:creator>
  <cp:lastModifiedBy>Anjali Sinha</cp:lastModifiedBy>
  <cp:revision>47</cp:revision>
  <dcterms:created xsi:type="dcterms:W3CDTF">2024-12-02T11:01:55Z</dcterms:created>
  <dcterms:modified xsi:type="dcterms:W3CDTF">2024-12-08T13:21:58Z</dcterms:modified>
</cp:coreProperties>
</file>